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81" r:id="rId2"/>
    <p:sldId id="382" r:id="rId3"/>
    <p:sldId id="383" r:id="rId4"/>
    <p:sldId id="384" r:id="rId5"/>
    <p:sldId id="385" r:id="rId6"/>
    <p:sldId id="386" r:id="rId7"/>
    <p:sldId id="387" r:id="rId8"/>
    <p:sldId id="391" r:id="rId9"/>
    <p:sldId id="388" r:id="rId10"/>
    <p:sldId id="389" r:id="rId11"/>
    <p:sldId id="390" r:id="rId12"/>
    <p:sldId id="392" r:id="rId13"/>
  </p:sldIdLst>
  <p:sldSz cx="9144000" cy="5143500" type="screen16x9"/>
  <p:notesSz cx="6858000" cy="9144000"/>
  <p:custDataLst>
    <p:tags r:id="rId1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C5FF"/>
    <a:srgbClr val="A568D2"/>
    <a:srgbClr val="9954CC"/>
    <a:srgbClr val="FFFFFF"/>
    <a:srgbClr val="EED56C"/>
    <a:srgbClr val="D43E01"/>
    <a:srgbClr val="E8EAE9"/>
    <a:srgbClr val="FCFCFC"/>
    <a:srgbClr val="CCD0D1"/>
    <a:srgbClr val="D7D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2" autoAdjust="0"/>
    <p:restoredTop sz="94646"/>
  </p:normalViewPr>
  <p:slideViewPr>
    <p:cSldViewPr>
      <p:cViewPr>
        <p:scale>
          <a:sx n="125" d="100"/>
          <a:sy n="125" d="100"/>
        </p:scale>
        <p:origin x="240" y="448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tags" Target="tags/tag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pPr/>
              <a:t>2017/12/1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AB0B2-F474-46F1-91DE-CF96A345DB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132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AB0B2-F474-46F1-91DE-CF96A345DB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705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AB0B2-F474-46F1-91DE-CF96A345DB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90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B8C0F-15B8-47DD-82E4-8E2AA3064B4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557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AB0B2-F474-46F1-91DE-CF96A345DB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51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AB0B2-F474-46F1-91DE-CF96A345DB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242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AB0B2-F474-46F1-91DE-CF96A345DB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29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AB0B2-F474-46F1-91DE-CF96A345DB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509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AB0B2-F474-46F1-91DE-CF96A345DB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7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AB0B2-F474-46F1-91DE-CF96A345DB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059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AB0B2-F474-46F1-91DE-CF96A345DB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439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0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 userDrawn="1"/>
        </p:nvSpPr>
        <p:spPr>
          <a:xfrm>
            <a:off x="8500361" y="241918"/>
            <a:ext cx="365983" cy="215300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/>
            <a:endParaRPr lang="en-US" dirty="0"/>
          </a:p>
        </p:txBody>
      </p:sp>
      <p:sp>
        <p:nvSpPr>
          <p:cNvPr id="6" name="Isosceles Triangle 10"/>
          <p:cNvSpPr/>
          <p:nvPr userDrawn="1"/>
        </p:nvSpPr>
        <p:spPr>
          <a:xfrm rot="10610802">
            <a:off x="8504736" y="316259"/>
            <a:ext cx="366581" cy="196391"/>
          </a:xfrm>
          <a:prstGeom prst="triangle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19485" y="204940"/>
            <a:ext cx="337081" cy="350586"/>
          </a:xfrm>
          <a:prstGeom prst="rect">
            <a:avLst/>
          </a:prstGeom>
        </p:spPr>
        <p:txBody>
          <a:bodyPr vert="horz" lIns="0" tIns="0" rIns="0" bIns="45709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4FFB07-917D-5348-AE2D-F9A4E0AD1751}" type="slidenum">
              <a:rPr lang="en-US" sz="1000" smtClean="0"/>
              <a:pPr/>
              <a:t>‹#›</a:t>
            </a:fld>
            <a:endParaRPr lang="en-US" sz="1000" dirty="0"/>
          </a:p>
        </p:txBody>
      </p:sp>
      <p:grpSp>
        <p:nvGrpSpPr>
          <p:cNvPr id="8" name="Group 5"/>
          <p:cNvGrpSpPr/>
          <p:nvPr userDrawn="1"/>
        </p:nvGrpSpPr>
        <p:grpSpPr>
          <a:xfrm>
            <a:off x="347419" y="4731991"/>
            <a:ext cx="224082" cy="221156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9"/>
          <p:cNvGrpSpPr/>
          <p:nvPr userDrawn="1"/>
        </p:nvGrpSpPr>
        <p:grpSpPr>
          <a:xfrm flipH="1">
            <a:off x="933709" y="4731991"/>
            <a:ext cx="224082" cy="221156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4" name="Straight Connector 3"/>
          <p:cNvCxnSpPr/>
          <p:nvPr userDrawn="1"/>
        </p:nvCxnSpPr>
        <p:spPr>
          <a:xfrm>
            <a:off x="552709" y="4845350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916" y="210344"/>
            <a:ext cx="705222" cy="705222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35" y="219716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3"/>
          <p:cNvSpPr>
            <a:spLocks noChangeArrowheads="1"/>
          </p:cNvSpPr>
          <p:nvPr userDrawn="1"/>
        </p:nvSpPr>
        <p:spPr bwMode="auto">
          <a:xfrm>
            <a:off x="1187624" y="612722"/>
            <a:ext cx="2587892" cy="23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lIns="68582" tIns="34292" rIns="68582" bIns="34292">
            <a:spAutoFit/>
          </a:bodyPr>
          <a:lstStyle/>
          <a:p>
            <a:r>
              <a:rPr lang="en-US" altLang="zh-CN" sz="1050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Click here to add the title text content</a:t>
            </a:r>
            <a:endParaRPr lang="zh-CN" altLang="en-US" sz="105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184649" y="250504"/>
            <a:ext cx="3216269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>
              <a:defRPr lang="zh-CN" altLang="en-US" sz="2000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cs typeface="+mn-cs"/>
              </a:defRPr>
            </a:lvl1pPr>
          </a:lstStyle>
          <a:p>
            <a:pPr lvl="0" algn="l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92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22EC3EF-E09A-4687-B863-5A7FF165526A}" type="datetimeFigureOut">
              <a:rPr lang="zh-CN" altLang="en-US" smtClean="0"/>
              <a:t>2017/12/1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DC47106-07BA-4B84-9208-8EEBD7878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04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39" y="11933"/>
            <a:ext cx="9123322" cy="513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9144000" cy="514319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7" r:id="rId3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rot="16200000" flipH="1">
            <a:off x="415752" y="1170527"/>
            <a:ext cx="376978" cy="661491"/>
          </a:xfrm>
          <a:prstGeom prst="rtTriangle">
            <a:avLst/>
          </a:prstGeom>
          <a:solidFill>
            <a:srgbClr val="018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4"/>
          </a:p>
        </p:txBody>
      </p:sp>
      <p:sp>
        <p:nvSpPr>
          <p:cNvPr id="5" name="矩形 4"/>
          <p:cNvSpPr/>
          <p:nvPr/>
        </p:nvSpPr>
        <p:spPr>
          <a:xfrm rot="17645812">
            <a:off x="1004504" y="3585332"/>
            <a:ext cx="2649462" cy="661491"/>
          </a:xfrm>
          <a:prstGeom prst="rect">
            <a:avLst/>
          </a:prstGeom>
          <a:solidFill>
            <a:srgbClr val="02A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4"/>
          </a:p>
        </p:txBody>
      </p:sp>
      <p:sp>
        <p:nvSpPr>
          <p:cNvPr id="4" name="平行四边形 3"/>
          <p:cNvSpPr/>
          <p:nvPr/>
        </p:nvSpPr>
        <p:spPr>
          <a:xfrm>
            <a:off x="-1132471" y="11140"/>
            <a:ext cx="5476861" cy="5121221"/>
          </a:xfrm>
          <a:prstGeom prst="parallelogram">
            <a:avLst>
              <a:gd name="adj" fmla="val 45416"/>
            </a:avLst>
          </a:prstGeom>
          <a:solidFill>
            <a:srgbClr val="304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4"/>
          </a:p>
        </p:txBody>
      </p:sp>
      <p:sp>
        <p:nvSpPr>
          <p:cNvPr id="7" name="矩形 6"/>
          <p:cNvSpPr/>
          <p:nvPr/>
        </p:nvSpPr>
        <p:spPr>
          <a:xfrm flipH="1" flipV="1">
            <a:off x="595941" y="665512"/>
            <a:ext cx="3144451" cy="661491"/>
          </a:xfrm>
          <a:prstGeom prst="rect">
            <a:avLst/>
          </a:prstGeom>
          <a:solidFill>
            <a:srgbClr val="02A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4"/>
          </a:p>
        </p:txBody>
      </p:sp>
      <p:sp>
        <p:nvSpPr>
          <p:cNvPr id="8" name="直角三角形 7"/>
          <p:cNvSpPr/>
          <p:nvPr/>
        </p:nvSpPr>
        <p:spPr>
          <a:xfrm flipH="1">
            <a:off x="273496" y="665517"/>
            <a:ext cx="322446" cy="661491"/>
          </a:xfrm>
          <a:prstGeom prst="rtTriangle">
            <a:avLst/>
          </a:prstGeom>
          <a:solidFill>
            <a:srgbClr val="02A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4"/>
          </a:p>
        </p:txBody>
      </p:sp>
      <p:sp>
        <p:nvSpPr>
          <p:cNvPr id="11" name="直角三角形 10"/>
          <p:cNvSpPr/>
          <p:nvPr/>
        </p:nvSpPr>
        <p:spPr>
          <a:xfrm flipV="1">
            <a:off x="3740392" y="665512"/>
            <a:ext cx="302296" cy="661491"/>
          </a:xfrm>
          <a:prstGeom prst="rtTriangle">
            <a:avLst/>
          </a:prstGeom>
          <a:solidFill>
            <a:srgbClr val="02A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4"/>
          </a:p>
        </p:txBody>
      </p:sp>
      <p:sp>
        <p:nvSpPr>
          <p:cNvPr id="14" name="Rectángulo 88"/>
          <p:cNvSpPr/>
          <p:nvPr/>
        </p:nvSpPr>
        <p:spPr>
          <a:xfrm>
            <a:off x="641093" y="2646023"/>
            <a:ext cx="1854995" cy="4601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119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BiubiuTube </a:t>
            </a:r>
            <a:endParaRPr lang="es-MX" sz="1195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es-MX" sz="119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Presented </a:t>
            </a:r>
            <a:r>
              <a:rPr lang="es-MX" sz="119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by Cottage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215973" y="2212230"/>
            <a:ext cx="4891724" cy="644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85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Project Presentation</a:t>
            </a:r>
            <a:endParaRPr lang="zh-CN" altLang="en-US" sz="3585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 flipH="1" flipV="1">
            <a:off x="9028062" y="2098506"/>
            <a:ext cx="114990" cy="955147"/>
          </a:xfrm>
          <a:prstGeom prst="rect">
            <a:avLst/>
          </a:prstGeom>
          <a:solidFill>
            <a:srgbClr val="304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4"/>
          </a:p>
        </p:txBody>
      </p:sp>
      <p:sp>
        <p:nvSpPr>
          <p:cNvPr id="18" name="矩形 17"/>
          <p:cNvSpPr/>
          <p:nvPr/>
        </p:nvSpPr>
        <p:spPr>
          <a:xfrm>
            <a:off x="5292080" y="1995357"/>
            <a:ext cx="3307316" cy="32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40" dirty="0" smtClean="0">
                <a:latin typeface="Times New Roman" charset="0"/>
                <a:ea typeface="Times New Roman" charset="0"/>
                <a:cs typeface="Times New Roman" charset="0"/>
              </a:rPr>
              <a:t>Knowledge come and spread from here</a:t>
            </a:r>
            <a:endParaRPr lang="en-US" altLang="zh-CN" sz="154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264502" y="1830457"/>
            <a:ext cx="708953" cy="708953"/>
            <a:chOff x="7620001" y="4940300"/>
            <a:chExt cx="330200" cy="330200"/>
          </a:xfrm>
          <a:solidFill>
            <a:schemeClr val="bg1"/>
          </a:solidFill>
        </p:grpSpPr>
        <p:sp>
          <p:nvSpPr>
            <p:cNvPr id="19" name="Freeform 639"/>
            <p:cNvSpPr>
              <a:spLocks/>
            </p:cNvSpPr>
            <p:nvPr/>
          </p:nvSpPr>
          <p:spPr bwMode="auto">
            <a:xfrm>
              <a:off x="7620001" y="4940300"/>
              <a:ext cx="247650" cy="230187"/>
            </a:xfrm>
            <a:custGeom>
              <a:avLst/>
              <a:gdLst>
                <a:gd name="T0" fmla="*/ 63 w 148"/>
                <a:gd name="T1" fmla="*/ 137 h 137"/>
                <a:gd name="T2" fmla="*/ 74 w 148"/>
                <a:gd name="T3" fmla="*/ 129 h 137"/>
                <a:gd name="T4" fmla="*/ 64 w 148"/>
                <a:gd name="T5" fmla="*/ 121 h 137"/>
                <a:gd name="T6" fmla="*/ 58 w 148"/>
                <a:gd name="T7" fmla="*/ 121 h 137"/>
                <a:gd name="T8" fmla="*/ 31 w 148"/>
                <a:gd name="T9" fmla="*/ 93 h 137"/>
                <a:gd name="T10" fmla="*/ 59 w 148"/>
                <a:gd name="T11" fmla="*/ 66 h 137"/>
                <a:gd name="T12" fmla="*/ 96 w 148"/>
                <a:gd name="T13" fmla="*/ 66 h 137"/>
                <a:gd name="T14" fmla="*/ 124 w 148"/>
                <a:gd name="T15" fmla="*/ 93 h 137"/>
                <a:gd name="T16" fmla="*/ 124 w 148"/>
                <a:gd name="T17" fmla="*/ 128 h 137"/>
                <a:gd name="T18" fmla="*/ 133 w 148"/>
                <a:gd name="T19" fmla="*/ 137 h 137"/>
                <a:gd name="T20" fmla="*/ 138 w 148"/>
                <a:gd name="T21" fmla="*/ 137 h 137"/>
                <a:gd name="T22" fmla="*/ 148 w 148"/>
                <a:gd name="T23" fmla="*/ 128 h 137"/>
                <a:gd name="T24" fmla="*/ 148 w 148"/>
                <a:gd name="T25" fmla="*/ 13 h 137"/>
                <a:gd name="T26" fmla="*/ 98 w 148"/>
                <a:gd name="T27" fmla="*/ 0 h 137"/>
                <a:gd name="T28" fmla="*/ 0 w 148"/>
                <a:gd name="T29" fmla="*/ 98 h 137"/>
                <a:gd name="T30" fmla="*/ 8 w 148"/>
                <a:gd name="T31" fmla="*/ 137 h 137"/>
                <a:gd name="T32" fmla="*/ 63 w 148"/>
                <a:gd name="T33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8" h="137">
                  <a:moveTo>
                    <a:pt x="63" y="137"/>
                  </a:moveTo>
                  <a:cubicBezTo>
                    <a:pt x="69" y="137"/>
                    <a:pt x="73" y="134"/>
                    <a:pt x="74" y="129"/>
                  </a:cubicBezTo>
                  <a:cubicBezTo>
                    <a:pt x="74" y="125"/>
                    <a:pt x="69" y="121"/>
                    <a:pt x="64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43" y="120"/>
                    <a:pt x="31" y="107"/>
                    <a:pt x="31" y="93"/>
                  </a:cubicBezTo>
                  <a:cubicBezTo>
                    <a:pt x="31" y="78"/>
                    <a:pt x="44" y="66"/>
                    <a:pt x="59" y="6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111" y="66"/>
                    <a:pt x="124" y="78"/>
                    <a:pt x="124" y="93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24" y="133"/>
                    <a:pt x="128" y="137"/>
                    <a:pt x="133" y="137"/>
                  </a:cubicBezTo>
                  <a:cubicBezTo>
                    <a:pt x="138" y="137"/>
                    <a:pt x="138" y="137"/>
                    <a:pt x="138" y="137"/>
                  </a:cubicBezTo>
                  <a:cubicBezTo>
                    <a:pt x="143" y="137"/>
                    <a:pt x="148" y="133"/>
                    <a:pt x="148" y="128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33" y="5"/>
                    <a:pt x="116" y="0"/>
                    <a:pt x="98" y="0"/>
                  </a:cubicBezTo>
                  <a:cubicBezTo>
                    <a:pt x="44" y="0"/>
                    <a:pt x="0" y="44"/>
                    <a:pt x="0" y="98"/>
                  </a:cubicBezTo>
                  <a:cubicBezTo>
                    <a:pt x="0" y="112"/>
                    <a:pt x="3" y="125"/>
                    <a:pt x="8" y="137"/>
                  </a:cubicBezTo>
                  <a:lnTo>
                    <a:pt x="63" y="1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283" tIns="34141" rIns="68283" bIns="34141" numCol="1" anchor="t" anchorCtr="0" compatLnSpc="1">
              <a:prstTxWarp prst="textNoShape">
                <a:avLst/>
              </a:prstTxWarp>
            </a:bodyPr>
            <a:lstStyle/>
            <a:p>
              <a:endParaRPr lang="id-ID" sz="1344"/>
            </a:p>
          </p:txBody>
        </p:sp>
        <p:sp>
          <p:nvSpPr>
            <p:cNvPr id="20" name="Freeform 640"/>
            <p:cNvSpPr>
              <a:spLocks/>
            </p:cNvSpPr>
            <p:nvPr/>
          </p:nvSpPr>
          <p:spPr bwMode="auto">
            <a:xfrm>
              <a:off x="7650163" y="4983163"/>
              <a:ext cx="300038" cy="287337"/>
            </a:xfrm>
            <a:custGeom>
              <a:avLst/>
              <a:gdLst>
                <a:gd name="T0" fmla="*/ 147 w 179"/>
                <a:gd name="T1" fmla="*/ 0 h 171"/>
                <a:gd name="T2" fmla="*/ 147 w 179"/>
                <a:gd name="T3" fmla="*/ 102 h 171"/>
                <a:gd name="T4" fmla="*/ 120 w 179"/>
                <a:gd name="T5" fmla="*/ 129 h 171"/>
                <a:gd name="T6" fmla="*/ 115 w 179"/>
                <a:gd name="T7" fmla="*/ 129 h 171"/>
                <a:gd name="T8" fmla="*/ 88 w 179"/>
                <a:gd name="T9" fmla="*/ 102 h 171"/>
                <a:gd name="T10" fmla="*/ 88 w 179"/>
                <a:gd name="T11" fmla="*/ 67 h 171"/>
                <a:gd name="T12" fmla="*/ 78 w 179"/>
                <a:gd name="T13" fmla="*/ 58 h 171"/>
                <a:gd name="T14" fmla="*/ 41 w 179"/>
                <a:gd name="T15" fmla="*/ 58 h 171"/>
                <a:gd name="T16" fmla="*/ 31 w 179"/>
                <a:gd name="T17" fmla="*/ 67 h 171"/>
                <a:gd name="T18" fmla="*/ 41 w 179"/>
                <a:gd name="T19" fmla="*/ 77 h 171"/>
                <a:gd name="T20" fmla="*/ 47 w 179"/>
                <a:gd name="T21" fmla="*/ 77 h 171"/>
                <a:gd name="T22" fmla="*/ 73 w 179"/>
                <a:gd name="T23" fmla="*/ 104 h 171"/>
                <a:gd name="T24" fmla="*/ 45 w 179"/>
                <a:gd name="T25" fmla="*/ 129 h 171"/>
                <a:gd name="T26" fmla="*/ 0 w 179"/>
                <a:gd name="T27" fmla="*/ 129 h 171"/>
                <a:gd name="T28" fmla="*/ 80 w 179"/>
                <a:gd name="T29" fmla="*/ 171 h 171"/>
                <a:gd name="T30" fmla="*/ 179 w 179"/>
                <a:gd name="T31" fmla="*/ 72 h 171"/>
                <a:gd name="T32" fmla="*/ 147 w 179"/>
                <a:gd name="T3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9" h="171">
                  <a:moveTo>
                    <a:pt x="147" y="0"/>
                  </a:moveTo>
                  <a:cubicBezTo>
                    <a:pt x="147" y="102"/>
                    <a:pt x="147" y="102"/>
                    <a:pt x="147" y="102"/>
                  </a:cubicBezTo>
                  <a:cubicBezTo>
                    <a:pt x="147" y="117"/>
                    <a:pt x="135" y="129"/>
                    <a:pt x="120" y="129"/>
                  </a:cubicBezTo>
                  <a:cubicBezTo>
                    <a:pt x="115" y="129"/>
                    <a:pt x="115" y="129"/>
                    <a:pt x="115" y="129"/>
                  </a:cubicBezTo>
                  <a:cubicBezTo>
                    <a:pt x="100" y="129"/>
                    <a:pt x="88" y="117"/>
                    <a:pt x="88" y="102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8" y="62"/>
                    <a:pt x="84" y="58"/>
                    <a:pt x="78" y="58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36" y="58"/>
                    <a:pt x="31" y="62"/>
                    <a:pt x="31" y="67"/>
                  </a:cubicBezTo>
                  <a:cubicBezTo>
                    <a:pt x="31" y="72"/>
                    <a:pt x="36" y="76"/>
                    <a:pt x="41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62" y="78"/>
                    <a:pt x="74" y="90"/>
                    <a:pt x="73" y="104"/>
                  </a:cubicBezTo>
                  <a:cubicBezTo>
                    <a:pt x="73" y="118"/>
                    <a:pt x="60" y="129"/>
                    <a:pt x="45" y="1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18" y="154"/>
                    <a:pt x="47" y="171"/>
                    <a:pt x="80" y="171"/>
                  </a:cubicBezTo>
                  <a:cubicBezTo>
                    <a:pt x="135" y="171"/>
                    <a:pt x="179" y="127"/>
                    <a:pt x="179" y="72"/>
                  </a:cubicBezTo>
                  <a:cubicBezTo>
                    <a:pt x="179" y="44"/>
                    <a:pt x="167" y="18"/>
                    <a:pt x="1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283" tIns="34141" rIns="68283" bIns="34141" numCol="1" anchor="t" anchorCtr="0" compatLnSpc="1">
              <a:prstTxWarp prst="textNoShape">
                <a:avLst/>
              </a:prstTxWarp>
            </a:bodyPr>
            <a:lstStyle/>
            <a:p>
              <a:endParaRPr lang="id-ID" sz="1344"/>
            </a:p>
          </p:txBody>
        </p:sp>
      </p:grpSp>
      <p:sp>
        <p:nvSpPr>
          <p:cNvPr id="17" name="矩形 17"/>
          <p:cNvSpPr/>
          <p:nvPr/>
        </p:nvSpPr>
        <p:spPr>
          <a:xfrm>
            <a:off x="7970825" y="2954156"/>
            <a:ext cx="979195" cy="303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44" dirty="0"/>
              <a:t>2017.12.13</a:t>
            </a:r>
          </a:p>
        </p:txBody>
      </p:sp>
    </p:spTree>
    <p:extLst>
      <p:ext uri="{BB962C8B-B14F-4D97-AF65-F5344CB8AC3E}">
        <p14:creationId xmlns:p14="http://schemas.microsoft.com/office/powerpoint/2010/main" val="104623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/>
          <p:cNvGrpSpPr/>
          <p:nvPr/>
        </p:nvGrpSpPr>
        <p:grpSpPr>
          <a:xfrm>
            <a:off x="0" y="18229"/>
            <a:ext cx="2525575" cy="370785"/>
            <a:chOff x="0" y="2884200"/>
            <a:chExt cx="7092951" cy="1041330"/>
          </a:xfrm>
          <a:solidFill>
            <a:srgbClr val="304153"/>
          </a:solidFill>
        </p:grpSpPr>
        <p:sp>
          <p:nvSpPr>
            <p:cNvPr id="5" name="矩形 3"/>
            <p:cNvSpPr/>
            <p:nvPr/>
          </p:nvSpPr>
          <p:spPr>
            <a:xfrm>
              <a:off x="0" y="2884205"/>
              <a:ext cx="6580470" cy="1041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4"/>
            </a:p>
          </p:txBody>
        </p:sp>
        <p:sp>
          <p:nvSpPr>
            <p:cNvPr id="6" name="直角三角形 4"/>
            <p:cNvSpPr/>
            <p:nvPr/>
          </p:nvSpPr>
          <p:spPr>
            <a:xfrm flipV="1">
              <a:off x="6580471" y="2884200"/>
              <a:ext cx="512480" cy="104132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4"/>
            </a:p>
          </p:txBody>
        </p:sp>
      </p:grpSp>
      <p:sp>
        <p:nvSpPr>
          <p:cNvPr id="7" name="矩形 6"/>
          <p:cNvSpPr/>
          <p:nvPr/>
        </p:nvSpPr>
        <p:spPr>
          <a:xfrm>
            <a:off x="0" y="66744"/>
            <a:ext cx="2085827" cy="3222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94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Overall Object Model</a:t>
            </a:r>
            <a:endParaRPr lang="en-US" altLang="zh-CN" sz="1494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8" y="408211"/>
            <a:ext cx="9122192" cy="472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7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/>
        </p:nvSpPr>
        <p:spPr>
          <a:xfrm rot="16200000" flipV="1">
            <a:off x="4736321" y="1584765"/>
            <a:ext cx="443153" cy="717154"/>
          </a:xfrm>
          <a:prstGeom prst="rtTriangle">
            <a:avLst/>
          </a:prstGeom>
          <a:solidFill>
            <a:srgbClr val="018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4"/>
          </a:p>
        </p:txBody>
      </p:sp>
      <p:grpSp>
        <p:nvGrpSpPr>
          <p:cNvPr id="6" name="组合 5"/>
          <p:cNvGrpSpPr/>
          <p:nvPr/>
        </p:nvGrpSpPr>
        <p:grpSpPr>
          <a:xfrm>
            <a:off x="19804" y="11140"/>
            <a:ext cx="5652731" cy="5121221"/>
            <a:chOff x="0" y="0"/>
            <a:chExt cx="7569764" cy="6858000"/>
          </a:xfrm>
        </p:grpSpPr>
        <p:sp>
          <p:nvSpPr>
            <p:cNvPr id="4" name="平行四边形 3"/>
            <p:cNvSpPr/>
            <p:nvPr/>
          </p:nvSpPr>
          <p:spPr>
            <a:xfrm>
              <a:off x="1047750" y="0"/>
              <a:ext cx="6522014" cy="6858000"/>
            </a:xfrm>
            <a:prstGeom prst="parallelogram">
              <a:avLst>
                <a:gd name="adj" fmla="val 46084"/>
              </a:avLst>
            </a:prstGeom>
            <a:solidFill>
              <a:srgbClr val="3041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4"/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0"/>
              <a:ext cx="4267200" cy="6858000"/>
            </a:xfrm>
            <a:prstGeom prst="rect">
              <a:avLst/>
            </a:prstGeom>
            <a:solidFill>
              <a:srgbClr val="3041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4"/>
            </a:p>
          </p:txBody>
        </p:sp>
      </p:grpSp>
      <p:sp>
        <p:nvSpPr>
          <p:cNvPr id="9" name="矩形 8"/>
          <p:cNvSpPr/>
          <p:nvPr/>
        </p:nvSpPr>
        <p:spPr>
          <a:xfrm>
            <a:off x="19804" y="2164924"/>
            <a:ext cx="4913975" cy="777611"/>
          </a:xfrm>
          <a:prstGeom prst="rect">
            <a:avLst/>
          </a:prstGeom>
          <a:solidFill>
            <a:srgbClr val="02A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4"/>
          </a:p>
        </p:txBody>
      </p:sp>
      <p:sp>
        <p:nvSpPr>
          <p:cNvPr id="10" name="直角三角形 9"/>
          <p:cNvSpPr/>
          <p:nvPr/>
        </p:nvSpPr>
        <p:spPr>
          <a:xfrm flipV="1">
            <a:off x="4933780" y="2164920"/>
            <a:ext cx="382695" cy="777611"/>
          </a:xfrm>
          <a:prstGeom prst="rtTriangle">
            <a:avLst/>
          </a:prstGeom>
          <a:solidFill>
            <a:srgbClr val="02A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4"/>
          </a:p>
        </p:txBody>
      </p:sp>
      <p:sp>
        <p:nvSpPr>
          <p:cNvPr id="12" name="矩形 11"/>
          <p:cNvSpPr/>
          <p:nvPr/>
        </p:nvSpPr>
        <p:spPr>
          <a:xfrm>
            <a:off x="563446" y="2230559"/>
            <a:ext cx="38266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Important use cases</a:t>
            </a:r>
            <a:endParaRPr lang="zh-CN" altLang="en-US" sz="3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11948" y="1393860"/>
            <a:ext cx="2303836" cy="237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861" b="1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zh-CN" altLang="en-US" sz="14861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85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5400000">
            <a:off x="3030184" y="-4147218"/>
            <a:ext cx="3083638" cy="9144002"/>
            <a:chOff x="1047750" y="0"/>
            <a:chExt cx="6522014" cy="6858000"/>
          </a:xfrm>
        </p:grpSpPr>
        <p:sp>
          <p:nvSpPr>
            <p:cNvPr id="5" name="平行四边形 4"/>
            <p:cNvSpPr/>
            <p:nvPr/>
          </p:nvSpPr>
          <p:spPr>
            <a:xfrm>
              <a:off x="1047750" y="0"/>
              <a:ext cx="6522014" cy="6858000"/>
            </a:xfrm>
            <a:prstGeom prst="parallelogram">
              <a:avLst>
                <a:gd name="adj" fmla="val 46084"/>
              </a:avLst>
            </a:prstGeom>
            <a:solidFill>
              <a:srgbClr val="3041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0326" y="0"/>
              <a:ext cx="856875" cy="6858000"/>
            </a:xfrm>
            <a:prstGeom prst="rect">
              <a:avLst/>
            </a:prstGeom>
            <a:solidFill>
              <a:srgbClr val="3041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0" y="2263616"/>
            <a:ext cx="88344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THANKS </a:t>
            </a:r>
            <a:r>
              <a:rPr lang="en-US" altLang="zh-CN" sz="54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FOR </a:t>
            </a:r>
            <a:r>
              <a:rPr lang="en-US" altLang="zh-CN" sz="5400" b="1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LISTENING</a:t>
            </a:r>
            <a:endParaRPr lang="zh-CN" altLang="en-US" sz="54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 rot="5400000" flipH="1" flipV="1">
            <a:off x="3030183" y="148251"/>
            <a:ext cx="3083638" cy="9144002"/>
            <a:chOff x="1047750" y="0"/>
            <a:chExt cx="6522014" cy="6858000"/>
          </a:xfrm>
          <a:solidFill>
            <a:srgbClr val="02A9ED"/>
          </a:solidFill>
        </p:grpSpPr>
        <p:sp>
          <p:nvSpPr>
            <p:cNvPr id="9" name="平行四边形 8"/>
            <p:cNvSpPr/>
            <p:nvPr/>
          </p:nvSpPr>
          <p:spPr>
            <a:xfrm>
              <a:off x="1047750" y="0"/>
              <a:ext cx="6522014" cy="6858000"/>
            </a:xfrm>
            <a:prstGeom prst="parallelogram">
              <a:avLst>
                <a:gd name="adj" fmla="val 460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413571" y="0"/>
              <a:ext cx="853629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852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" y="11140"/>
            <a:ext cx="9104393" cy="512122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92" t="63381" r="28554" b="19946"/>
          <a:stretch/>
        </p:blipFill>
        <p:spPr>
          <a:xfrm>
            <a:off x="2625329" y="11140"/>
            <a:ext cx="3893340" cy="1665909"/>
          </a:xfrm>
          <a:custGeom>
            <a:avLst/>
            <a:gdLst>
              <a:gd name="connsiteX0" fmla="*/ 0 w 5213704"/>
              <a:gd name="connsiteY0" fmla="*/ 0 h 2230875"/>
              <a:gd name="connsiteX1" fmla="*/ 5213704 w 5213704"/>
              <a:gd name="connsiteY1" fmla="*/ 0 h 2230875"/>
              <a:gd name="connsiteX2" fmla="*/ 5195189 w 5213704"/>
              <a:gd name="connsiteY2" fmla="*/ 121320 h 2230875"/>
              <a:gd name="connsiteX3" fmla="*/ 2606852 w 5213704"/>
              <a:gd name="connsiteY3" fmla="*/ 2230875 h 2230875"/>
              <a:gd name="connsiteX4" fmla="*/ 18515 w 5213704"/>
              <a:gd name="connsiteY4" fmla="*/ 121320 h 223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3704" h="2230875">
                <a:moveTo>
                  <a:pt x="0" y="0"/>
                </a:moveTo>
                <a:lnTo>
                  <a:pt x="5213704" y="0"/>
                </a:lnTo>
                <a:lnTo>
                  <a:pt x="5195189" y="121320"/>
                </a:lnTo>
                <a:cubicBezTo>
                  <a:pt x="4948831" y="1325241"/>
                  <a:pt x="3883603" y="2230875"/>
                  <a:pt x="2606852" y="2230875"/>
                </a:cubicBezTo>
                <a:cubicBezTo>
                  <a:pt x="1330101" y="2230875"/>
                  <a:pt x="264873" y="1325241"/>
                  <a:pt x="18515" y="121320"/>
                </a:cubicBezTo>
                <a:close/>
              </a:path>
            </a:pathLst>
          </a:custGeom>
        </p:spPr>
      </p:pic>
      <p:sp>
        <p:nvSpPr>
          <p:cNvPr id="46" name="文本框 45"/>
          <p:cNvSpPr txBox="1"/>
          <p:nvPr/>
        </p:nvSpPr>
        <p:spPr>
          <a:xfrm>
            <a:off x="3302412" y="276559"/>
            <a:ext cx="2625847" cy="65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85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CONTENTS</a:t>
            </a:r>
            <a:endParaRPr lang="zh-CN" altLang="en-US" sz="3585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398436" y="2524716"/>
            <a:ext cx="2265896" cy="420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9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Problem Statement</a:t>
            </a:r>
            <a:endParaRPr lang="zh-CN" altLang="en-US" sz="209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752823" y="2488062"/>
            <a:ext cx="1111123" cy="420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9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Solution</a:t>
            </a:r>
            <a:endParaRPr lang="zh-CN" altLang="en-US" sz="209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401032" y="3717624"/>
            <a:ext cx="2844097" cy="420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9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Object Model and scope</a:t>
            </a:r>
            <a:endParaRPr lang="zh-CN" altLang="en-US" sz="209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56" name="直接连接符 55"/>
          <p:cNvCxnSpPr/>
          <p:nvPr/>
        </p:nvCxnSpPr>
        <p:spPr>
          <a:xfrm flipV="1">
            <a:off x="479769" y="2177609"/>
            <a:ext cx="909090" cy="968412"/>
          </a:xfrm>
          <a:prstGeom prst="line">
            <a:avLst/>
          </a:prstGeom>
          <a:ln w="38100">
            <a:gradFill>
              <a:gsLst>
                <a:gs pos="1000">
                  <a:schemeClr val="bg1">
                    <a:lumMod val="95000"/>
                    <a:alpha val="70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56"/>
          <p:cNvSpPr/>
          <p:nvPr/>
        </p:nvSpPr>
        <p:spPr>
          <a:xfrm>
            <a:off x="538962" y="2381008"/>
            <a:ext cx="629698" cy="62969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4"/>
          </a:p>
        </p:txBody>
      </p:sp>
      <p:sp>
        <p:nvSpPr>
          <p:cNvPr id="58" name="文本框 57"/>
          <p:cNvSpPr txBox="1"/>
          <p:nvPr/>
        </p:nvSpPr>
        <p:spPr>
          <a:xfrm>
            <a:off x="606895" y="2472723"/>
            <a:ext cx="500348" cy="467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01</a:t>
            </a:r>
            <a:endParaRPr lang="zh-CN" altLang="en-US" sz="239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51422" y="966884"/>
            <a:ext cx="1412439" cy="374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92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CONTENTS</a:t>
            </a:r>
            <a:endParaRPr lang="zh-CN" altLang="en-US" sz="1792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753842" y="912080"/>
            <a:ext cx="1636314" cy="341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4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 rot="5400000">
            <a:off x="2734075" y="-2151794"/>
            <a:ext cx="3557388" cy="4452065"/>
          </a:xfrm>
          <a:custGeom>
            <a:avLst/>
            <a:gdLst>
              <a:gd name="connsiteX0" fmla="*/ 3521674 w 6121584"/>
              <a:gd name="connsiteY0" fmla="*/ 5961912 h 5961912"/>
              <a:gd name="connsiteX1" fmla="*/ 3521674 w 6121584"/>
              <a:gd name="connsiteY1" fmla="*/ 0 h 5961912"/>
              <a:gd name="connsiteX2" fmla="*/ 3677649 w 6121584"/>
              <a:gd name="connsiteY2" fmla="*/ 23478 h 5961912"/>
              <a:gd name="connsiteX3" fmla="*/ 6121584 w 6121584"/>
              <a:gd name="connsiteY3" fmla="*/ 2980956 h 5961912"/>
              <a:gd name="connsiteX4" fmla="*/ 3677648 w 6121584"/>
              <a:gd name="connsiteY4" fmla="*/ 5938434 h 5961912"/>
              <a:gd name="connsiteX5" fmla="*/ 0 w 6121584"/>
              <a:gd name="connsiteY5" fmla="*/ 2980956 h 5961912"/>
              <a:gd name="connsiteX6" fmla="*/ 137607 w 6121584"/>
              <a:gd name="connsiteY6" fmla="*/ 2083255 h 5961912"/>
              <a:gd name="connsiteX7" fmla="*/ 223303 w 6121584"/>
              <a:gd name="connsiteY7" fmla="*/ 1852329 h 5961912"/>
              <a:gd name="connsiteX8" fmla="*/ 223303 w 6121584"/>
              <a:gd name="connsiteY8" fmla="*/ 4109583 h 5961912"/>
              <a:gd name="connsiteX9" fmla="*/ 137607 w 6121584"/>
              <a:gd name="connsiteY9" fmla="*/ 3878658 h 5961912"/>
              <a:gd name="connsiteX10" fmla="*/ 0 w 6121584"/>
              <a:gd name="connsiteY10" fmla="*/ 2980956 h 596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21584" h="5961912">
                <a:moveTo>
                  <a:pt x="3521674" y="5961912"/>
                </a:moveTo>
                <a:lnTo>
                  <a:pt x="3521674" y="0"/>
                </a:lnTo>
                <a:lnTo>
                  <a:pt x="3677649" y="23478"/>
                </a:lnTo>
                <a:cubicBezTo>
                  <a:pt x="5072400" y="304971"/>
                  <a:pt x="6121584" y="1522120"/>
                  <a:pt x="6121584" y="2980956"/>
                </a:cubicBezTo>
                <a:cubicBezTo>
                  <a:pt x="6121584" y="4439793"/>
                  <a:pt x="5072400" y="5656941"/>
                  <a:pt x="3677648" y="5938434"/>
                </a:cubicBezTo>
                <a:close/>
                <a:moveTo>
                  <a:pt x="0" y="2980956"/>
                </a:moveTo>
                <a:cubicBezTo>
                  <a:pt x="0" y="2668348"/>
                  <a:pt x="48177" y="2366838"/>
                  <a:pt x="137607" y="2083255"/>
                </a:cubicBezTo>
                <a:lnTo>
                  <a:pt x="223303" y="1852329"/>
                </a:lnTo>
                <a:lnTo>
                  <a:pt x="223303" y="4109583"/>
                </a:lnTo>
                <a:lnTo>
                  <a:pt x="137607" y="3878658"/>
                </a:lnTo>
                <a:cubicBezTo>
                  <a:pt x="48177" y="3595074"/>
                  <a:pt x="0" y="3293564"/>
                  <a:pt x="0" y="2980956"/>
                </a:cubicBezTo>
                <a:close/>
              </a:path>
            </a:pathLst>
          </a:custGeom>
          <a:gradFill>
            <a:gsLst>
              <a:gs pos="54000">
                <a:schemeClr val="bg1">
                  <a:alpha val="0"/>
                </a:schemeClr>
              </a:gs>
              <a:gs pos="100000">
                <a:schemeClr val="bg1">
                  <a:lumMod val="95000"/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44">
              <a:solidFill>
                <a:schemeClr val="tx1"/>
              </a:solidFill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V="1">
            <a:off x="4705384" y="2177609"/>
            <a:ext cx="909090" cy="968412"/>
          </a:xfrm>
          <a:prstGeom prst="line">
            <a:avLst/>
          </a:prstGeom>
          <a:ln w="38100">
            <a:gradFill>
              <a:gsLst>
                <a:gs pos="1000">
                  <a:schemeClr val="bg1">
                    <a:lumMod val="95000"/>
                    <a:alpha val="70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491942" y="3389891"/>
            <a:ext cx="909090" cy="968412"/>
          </a:xfrm>
          <a:prstGeom prst="line">
            <a:avLst/>
          </a:prstGeom>
          <a:ln w="38100">
            <a:gradFill>
              <a:gsLst>
                <a:gs pos="1000">
                  <a:schemeClr val="bg1">
                    <a:lumMod val="95000"/>
                    <a:alpha val="70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4801224" y="2417662"/>
            <a:ext cx="629698" cy="62969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4"/>
          </a:p>
        </p:txBody>
      </p:sp>
      <p:sp>
        <p:nvSpPr>
          <p:cNvPr id="30" name="文本框 29"/>
          <p:cNvSpPr txBox="1"/>
          <p:nvPr/>
        </p:nvSpPr>
        <p:spPr>
          <a:xfrm>
            <a:off x="4869157" y="2501719"/>
            <a:ext cx="500348" cy="467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02</a:t>
            </a:r>
            <a:endParaRPr lang="zh-CN" altLang="en-US" sz="239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38962" y="3610570"/>
            <a:ext cx="629698" cy="62969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4"/>
          </a:p>
        </p:txBody>
      </p:sp>
      <p:sp>
        <p:nvSpPr>
          <p:cNvPr id="32" name="文本框 31"/>
          <p:cNvSpPr txBox="1"/>
          <p:nvPr/>
        </p:nvSpPr>
        <p:spPr>
          <a:xfrm>
            <a:off x="606895" y="3694627"/>
            <a:ext cx="500348" cy="467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03</a:t>
            </a:r>
            <a:endParaRPr lang="zh-CN" altLang="en-US" sz="239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5" name="椭圆 28"/>
          <p:cNvSpPr/>
          <p:nvPr/>
        </p:nvSpPr>
        <p:spPr>
          <a:xfrm>
            <a:off x="4806993" y="3559248"/>
            <a:ext cx="629698" cy="62969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4"/>
          </a:p>
        </p:txBody>
      </p:sp>
      <p:sp>
        <p:nvSpPr>
          <p:cNvPr id="33" name="文本框 29"/>
          <p:cNvSpPr txBox="1"/>
          <p:nvPr/>
        </p:nvSpPr>
        <p:spPr>
          <a:xfrm>
            <a:off x="4869157" y="3612578"/>
            <a:ext cx="500348" cy="467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04</a:t>
            </a:r>
            <a:endParaRPr lang="zh-CN" altLang="en-US" sz="239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34" name="直接连接符 26"/>
          <p:cNvCxnSpPr/>
          <p:nvPr/>
        </p:nvCxnSpPr>
        <p:spPr>
          <a:xfrm flipV="1">
            <a:off x="4661528" y="3359164"/>
            <a:ext cx="909090" cy="968412"/>
          </a:xfrm>
          <a:prstGeom prst="line">
            <a:avLst/>
          </a:prstGeom>
          <a:ln w="38100">
            <a:gradFill>
              <a:gsLst>
                <a:gs pos="1000">
                  <a:schemeClr val="bg1">
                    <a:lumMod val="95000"/>
                    <a:alpha val="70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47"/>
          <p:cNvSpPr txBox="1"/>
          <p:nvPr/>
        </p:nvSpPr>
        <p:spPr>
          <a:xfrm>
            <a:off x="5752823" y="3745146"/>
            <a:ext cx="2335931" cy="420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9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Important use cases</a:t>
            </a:r>
            <a:endParaRPr lang="zh-CN" altLang="en-US" sz="209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666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/>
        </p:nvSpPr>
        <p:spPr>
          <a:xfrm rot="16200000" flipV="1">
            <a:off x="4736321" y="1584765"/>
            <a:ext cx="443153" cy="717154"/>
          </a:xfrm>
          <a:prstGeom prst="rtTriangle">
            <a:avLst/>
          </a:prstGeom>
          <a:solidFill>
            <a:srgbClr val="018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4"/>
          </a:p>
        </p:txBody>
      </p:sp>
      <p:grpSp>
        <p:nvGrpSpPr>
          <p:cNvPr id="6" name="组合 5"/>
          <p:cNvGrpSpPr/>
          <p:nvPr/>
        </p:nvGrpSpPr>
        <p:grpSpPr>
          <a:xfrm>
            <a:off x="19804" y="11140"/>
            <a:ext cx="5652731" cy="5121221"/>
            <a:chOff x="0" y="0"/>
            <a:chExt cx="7569764" cy="6858000"/>
          </a:xfrm>
        </p:grpSpPr>
        <p:sp>
          <p:nvSpPr>
            <p:cNvPr id="4" name="平行四边形 3"/>
            <p:cNvSpPr/>
            <p:nvPr/>
          </p:nvSpPr>
          <p:spPr>
            <a:xfrm>
              <a:off x="1047750" y="0"/>
              <a:ext cx="6522014" cy="6858000"/>
            </a:xfrm>
            <a:prstGeom prst="parallelogram">
              <a:avLst>
                <a:gd name="adj" fmla="val 46084"/>
              </a:avLst>
            </a:prstGeom>
            <a:solidFill>
              <a:srgbClr val="3041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4"/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0"/>
              <a:ext cx="4267200" cy="6858000"/>
            </a:xfrm>
            <a:prstGeom prst="rect">
              <a:avLst/>
            </a:prstGeom>
            <a:solidFill>
              <a:srgbClr val="3041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4"/>
            </a:p>
          </p:txBody>
        </p:sp>
      </p:grpSp>
      <p:sp>
        <p:nvSpPr>
          <p:cNvPr id="9" name="矩形 8"/>
          <p:cNvSpPr/>
          <p:nvPr/>
        </p:nvSpPr>
        <p:spPr>
          <a:xfrm>
            <a:off x="19804" y="2164924"/>
            <a:ext cx="4913975" cy="777611"/>
          </a:xfrm>
          <a:prstGeom prst="rect">
            <a:avLst/>
          </a:prstGeom>
          <a:solidFill>
            <a:srgbClr val="02A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4"/>
          </a:p>
        </p:txBody>
      </p:sp>
      <p:sp>
        <p:nvSpPr>
          <p:cNvPr id="10" name="直角三角形 9"/>
          <p:cNvSpPr/>
          <p:nvPr/>
        </p:nvSpPr>
        <p:spPr>
          <a:xfrm flipV="1">
            <a:off x="4933780" y="2164920"/>
            <a:ext cx="382695" cy="777611"/>
          </a:xfrm>
          <a:prstGeom prst="rtTriangle">
            <a:avLst/>
          </a:prstGeom>
          <a:solidFill>
            <a:srgbClr val="02A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4"/>
          </a:p>
        </p:txBody>
      </p:sp>
      <p:sp>
        <p:nvSpPr>
          <p:cNvPr id="12" name="矩形 11"/>
          <p:cNvSpPr/>
          <p:nvPr/>
        </p:nvSpPr>
        <p:spPr>
          <a:xfrm>
            <a:off x="616943" y="2256644"/>
            <a:ext cx="3419040" cy="6023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52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Problem Statement</a:t>
            </a:r>
            <a:endParaRPr lang="zh-CN" altLang="en-US" sz="3252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11948" y="1393860"/>
            <a:ext cx="2340818" cy="2417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861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14861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33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99" b="28829"/>
          <a:stretch/>
        </p:blipFill>
        <p:spPr>
          <a:xfrm>
            <a:off x="0" y="813044"/>
            <a:ext cx="9104393" cy="190386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6850" y="167621"/>
            <a:ext cx="2525575" cy="370785"/>
            <a:chOff x="0" y="2884200"/>
            <a:chExt cx="7092951" cy="1041330"/>
          </a:xfrm>
          <a:solidFill>
            <a:srgbClr val="02A9ED"/>
          </a:solidFill>
        </p:grpSpPr>
        <p:sp>
          <p:nvSpPr>
            <p:cNvPr id="11" name="矩形 10"/>
            <p:cNvSpPr/>
            <p:nvPr/>
          </p:nvSpPr>
          <p:spPr>
            <a:xfrm>
              <a:off x="0" y="2884205"/>
              <a:ext cx="6580470" cy="1041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4"/>
            </a:p>
          </p:txBody>
        </p:sp>
        <p:sp>
          <p:nvSpPr>
            <p:cNvPr id="12" name="直角三角形 11"/>
            <p:cNvSpPr/>
            <p:nvPr/>
          </p:nvSpPr>
          <p:spPr>
            <a:xfrm flipV="1">
              <a:off x="6580471" y="2884200"/>
              <a:ext cx="512480" cy="104132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4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9803" y="167622"/>
            <a:ext cx="2525575" cy="370785"/>
            <a:chOff x="0" y="2884200"/>
            <a:chExt cx="7092951" cy="1041330"/>
          </a:xfrm>
          <a:solidFill>
            <a:srgbClr val="304153"/>
          </a:solidFill>
        </p:grpSpPr>
        <p:sp>
          <p:nvSpPr>
            <p:cNvPr id="4" name="矩形 3"/>
            <p:cNvSpPr/>
            <p:nvPr/>
          </p:nvSpPr>
          <p:spPr>
            <a:xfrm>
              <a:off x="0" y="2884205"/>
              <a:ext cx="6580470" cy="1041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4"/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6580471" y="2884200"/>
              <a:ext cx="512480" cy="104132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4"/>
            </a:p>
          </p:txBody>
        </p:sp>
      </p:grpSp>
      <p:sp>
        <p:nvSpPr>
          <p:cNvPr id="7" name="矩形 6"/>
          <p:cNvSpPr/>
          <p:nvPr/>
        </p:nvSpPr>
        <p:spPr>
          <a:xfrm>
            <a:off x="211088" y="203622"/>
            <a:ext cx="1804964" cy="348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26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Problem Statement</a:t>
            </a:r>
            <a:endParaRPr lang="zh-CN" altLang="en-US" sz="1626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58506" y="224524"/>
            <a:ext cx="6276016" cy="268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18" dirty="0"/>
              <a:t>Providing Optimal Solution for Student, Professors, Advertisement Company, University and NGO</a:t>
            </a:r>
          </a:p>
        </p:txBody>
      </p:sp>
      <p:grpSp>
        <p:nvGrpSpPr>
          <p:cNvPr id="16" name="组合 25"/>
          <p:cNvGrpSpPr>
            <a:grpSpLocks/>
          </p:cNvGrpSpPr>
          <p:nvPr/>
        </p:nvGrpSpPr>
        <p:grpSpPr bwMode="auto">
          <a:xfrm>
            <a:off x="1917711" y="458788"/>
            <a:ext cx="4478697" cy="2740802"/>
            <a:chOff x="2647189" y="560379"/>
            <a:chExt cx="5998984" cy="3670110"/>
          </a:xfrm>
        </p:grpSpPr>
        <p:pic>
          <p:nvPicPr>
            <p:cNvPr id="17" name="图片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7189" y="560379"/>
              <a:ext cx="5998984" cy="367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图片 2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37"/>
            <a:stretch>
              <a:fillRect/>
            </a:stretch>
          </p:blipFill>
          <p:spPr bwMode="auto">
            <a:xfrm>
              <a:off x="3522786" y="869136"/>
              <a:ext cx="4353130" cy="2780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7"/>
          <p:cNvGrpSpPr/>
          <p:nvPr/>
        </p:nvGrpSpPr>
        <p:grpSpPr>
          <a:xfrm>
            <a:off x="211088" y="3145309"/>
            <a:ext cx="2182055" cy="495657"/>
            <a:chOff x="1068706" y="5257639"/>
            <a:chExt cx="2922065" cy="663744"/>
          </a:xfrm>
        </p:grpSpPr>
        <p:sp>
          <p:nvSpPr>
            <p:cNvPr id="19" name="Rectangle 31"/>
            <p:cNvSpPr>
              <a:spLocks noChangeArrowheads="1"/>
            </p:cNvSpPr>
            <p:nvPr/>
          </p:nvSpPr>
          <p:spPr bwMode="auto">
            <a:xfrm>
              <a:off x="1245776" y="5257639"/>
              <a:ext cx="2744995" cy="663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1626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rPr>
                <a:t>Students</a:t>
              </a:r>
              <a:endParaRPr lang="zh-CN" altLang="en-US" sz="1626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endParaRPr>
            </a:p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121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</a:rPr>
                <a:t>Lack of Educational Resources</a:t>
              </a:r>
              <a:endParaRPr lang="zh-CN" altLang="en-US" sz="1219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068706" y="5281611"/>
              <a:ext cx="45719" cy="600430"/>
            </a:xfrm>
            <a:prstGeom prst="rect">
              <a:avLst/>
            </a:prstGeom>
            <a:solidFill>
              <a:srgbClr val="3041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4"/>
            </a:p>
          </p:txBody>
        </p:sp>
      </p:grpSp>
      <p:grpSp>
        <p:nvGrpSpPr>
          <p:cNvPr id="32" name="组合 7"/>
          <p:cNvGrpSpPr/>
          <p:nvPr/>
        </p:nvGrpSpPr>
        <p:grpSpPr>
          <a:xfrm>
            <a:off x="3276022" y="3162579"/>
            <a:ext cx="2182055" cy="495657"/>
            <a:chOff x="1068706" y="5257639"/>
            <a:chExt cx="2922065" cy="663744"/>
          </a:xfrm>
        </p:grpSpPr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1245776" y="5257639"/>
              <a:ext cx="2744995" cy="663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1626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rPr>
                <a:t>Professors</a:t>
              </a:r>
              <a:endParaRPr lang="zh-CN" altLang="en-US" sz="1626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endParaRPr>
            </a:p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121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</a:rPr>
                <a:t>Lack of Reliable Platform</a:t>
              </a:r>
              <a:endParaRPr lang="zh-CN" altLang="en-US" sz="1219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endParaRPr>
            </a:p>
          </p:txBody>
        </p:sp>
        <p:sp>
          <p:nvSpPr>
            <p:cNvPr id="34" name="矩形 2"/>
            <p:cNvSpPr/>
            <p:nvPr/>
          </p:nvSpPr>
          <p:spPr>
            <a:xfrm>
              <a:off x="1068706" y="5281611"/>
              <a:ext cx="45719" cy="600430"/>
            </a:xfrm>
            <a:prstGeom prst="rect">
              <a:avLst/>
            </a:prstGeom>
            <a:solidFill>
              <a:srgbClr val="3041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4"/>
            </a:p>
          </p:txBody>
        </p:sp>
      </p:grpSp>
      <p:grpSp>
        <p:nvGrpSpPr>
          <p:cNvPr id="35" name="组合 7"/>
          <p:cNvGrpSpPr/>
          <p:nvPr/>
        </p:nvGrpSpPr>
        <p:grpSpPr>
          <a:xfrm>
            <a:off x="6473182" y="3195052"/>
            <a:ext cx="2631210" cy="495657"/>
            <a:chOff x="1068706" y="5257639"/>
            <a:chExt cx="2922065" cy="663744"/>
          </a:xfrm>
        </p:grpSpPr>
        <p:sp>
          <p:nvSpPr>
            <p:cNvPr id="36" name="Rectangle 31"/>
            <p:cNvSpPr>
              <a:spLocks noChangeArrowheads="1"/>
            </p:cNvSpPr>
            <p:nvPr/>
          </p:nvSpPr>
          <p:spPr bwMode="auto">
            <a:xfrm>
              <a:off x="1245776" y="5257639"/>
              <a:ext cx="2744995" cy="663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1626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rPr>
                <a:t>Advertisement Company</a:t>
              </a:r>
              <a:endParaRPr lang="zh-CN" altLang="en-US" sz="1626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endParaRPr>
            </a:p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121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</a:rPr>
                <a:t>Need some way access to students</a:t>
              </a:r>
              <a:endParaRPr lang="zh-CN" altLang="en-US" sz="1219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endParaRPr>
            </a:p>
          </p:txBody>
        </p:sp>
        <p:sp>
          <p:nvSpPr>
            <p:cNvPr id="37" name="矩形 2"/>
            <p:cNvSpPr/>
            <p:nvPr/>
          </p:nvSpPr>
          <p:spPr>
            <a:xfrm>
              <a:off x="1068706" y="5281611"/>
              <a:ext cx="45719" cy="600430"/>
            </a:xfrm>
            <a:prstGeom prst="rect">
              <a:avLst/>
            </a:prstGeom>
            <a:solidFill>
              <a:srgbClr val="3041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4"/>
            </a:p>
          </p:txBody>
        </p:sp>
      </p:grpSp>
      <p:grpSp>
        <p:nvGrpSpPr>
          <p:cNvPr id="41" name="组合 7"/>
          <p:cNvGrpSpPr/>
          <p:nvPr/>
        </p:nvGrpSpPr>
        <p:grpSpPr>
          <a:xfrm>
            <a:off x="3276022" y="4128636"/>
            <a:ext cx="3120387" cy="495657"/>
            <a:chOff x="1068706" y="5257639"/>
            <a:chExt cx="3563150" cy="663744"/>
          </a:xfrm>
        </p:grpSpPr>
        <p:sp>
          <p:nvSpPr>
            <p:cNvPr id="42" name="Rectangle 31"/>
            <p:cNvSpPr>
              <a:spLocks noChangeArrowheads="1"/>
            </p:cNvSpPr>
            <p:nvPr/>
          </p:nvSpPr>
          <p:spPr bwMode="auto">
            <a:xfrm>
              <a:off x="1245774" y="5257639"/>
              <a:ext cx="3386082" cy="663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1626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rPr>
                <a:t>Extracurricular Organization</a:t>
              </a:r>
              <a:endParaRPr lang="zh-CN" altLang="en-US" sz="1626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endParaRPr>
            </a:p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121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</a:rPr>
                <a:t>Want to share their knowledge with students</a:t>
              </a:r>
              <a:endParaRPr lang="zh-CN" altLang="en-US" sz="1219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endParaRPr>
            </a:p>
          </p:txBody>
        </p:sp>
        <p:sp>
          <p:nvSpPr>
            <p:cNvPr id="43" name="矩形 2"/>
            <p:cNvSpPr/>
            <p:nvPr/>
          </p:nvSpPr>
          <p:spPr>
            <a:xfrm>
              <a:off x="1068706" y="5281611"/>
              <a:ext cx="45719" cy="600430"/>
            </a:xfrm>
            <a:prstGeom prst="rect">
              <a:avLst/>
            </a:prstGeom>
            <a:solidFill>
              <a:srgbClr val="3041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4"/>
            </a:p>
          </p:txBody>
        </p:sp>
      </p:grpSp>
      <p:grpSp>
        <p:nvGrpSpPr>
          <p:cNvPr id="44" name="组合 7"/>
          <p:cNvGrpSpPr/>
          <p:nvPr/>
        </p:nvGrpSpPr>
        <p:grpSpPr>
          <a:xfrm>
            <a:off x="211088" y="4128638"/>
            <a:ext cx="2576147" cy="495657"/>
            <a:chOff x="1068706" y="5257639"/>
            <a:chExt cx="2922065" cy="663744"/>
          </a:xfrm>
        </p:grpSpPr>
        <p:sp>
          <p:nvSpPr>
            <p:cNvPr id="45" name="Rectangle 31"/>
            <p:cNvSpPr>
              <a:spLocks noChangeArrowheads="1"/>
            </p:cNvSpPr>
            <p:nvPr/>
          </p:nvSpPr>
          <p:spPr bwMode="auto">
            <a:xfrm>
              <a:off x="1245776" y="5257639"/>
              <a:ext cx="2744995" cy="663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1626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rPr>
                <a:t>Non-profit Organization</a:t>
              </a:r>
              <a:endParaRPr lang="zh-CN" altLang="en-US" sz="1626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endParaRPr>
            </a:p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121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</a:rPr>
                <a:t>Access to students and foster love</a:t>
              </a:r>
              <a:endParaRPr lang="zh-CN" altLang="en-US" sz="1219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endParaRPr>
            </a:p>
          </p:txBody>
        </p:sp>
        <p:sp>
          <p:nvSpPr>
            <p:cNvPr id="46" name="矩形 2"/>
            <p:cNvSpPr/>
            <p:nvPr/>
          </p:nvSpPr>
          <p:spPr>
            <a:xfrm>
              <a:off x="1068706" y="5281611"/>
              <a:ext cx="45719" cy="600430"/>
            </a:xfrm>
            <a:prstGeom prst="rect">
              <a:avLst/>
            </a:prstGeom>
            <a:solidFill>
              <a:srgbClr val="3041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4"/>
            </a:p>
          </p:txBody>
        </p:sp>
      </p:grpSp>
      <p:grpSp>
        <p:nvGrpSpPr>
          <p:cNvPr id="47" name="组合 7"/>
          <p:cNvGrpSpPr/>
          <p:nvPr/>
        </p:nvGrpSpPr>
        <p:grpSpPr>
          <a:xfrm>
            <a:off x="6511435" y="4128636"/>
            <a:ext cx="2359651" cy="495657"/>
            <a:chOff x="1068706" y="5257639"/>
            <a:chExt cx="3159890" cy="663744"/>
          </a:xfrm>
        </p:grpSpPr>
        <p:sp>
          <p:nvSpPr>
            <p:cNvPr id="48" name="Rectangle 31"/>
            <p:cNvSpPr>
              <a:spLocks noChangeArrowheads="1"/>
            </p:cNvSpPr>
            <p:nvPr/>
          </p:nvSpPr>
          <p:spPr bwMode="auto">
            <a:xfrm>
              <a:off x="1245776" y="5257639"/>
              <a:ext cx="2982820" cy="663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altLang="zh-CN" sz="1626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anose="020B0604020202020204" pitchFamily="34" charset="0"/>
                </a:rPr>
                <a:t>University</a:t>
              </a:r>
              <a:endParaRPr lang="zh-CN" altLang="en-US" sz="1626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endParaRPr>
            </a:p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121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</a:rPr>
                <a:t>Desiring a easy-managing platform</a:t>
              </a:r>
              <a:endParaRPr lang="zh-CN" altLang="en-US" sz="1219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endParaRPr>
            </a:p>
          </p:txBody>
        </p:sp>
        <p:sp>
          <p:nvSpPr>
            <p:cNvPr id="49" name="矩形 2"/>
            <p:cNvSpPr/>
            <p:nvPr/>
          </p:nvSpPr>
          <p:spPr>
            <a:xfrm>
              <a:off x="1068706" y="5281611"/>
              <a:ext cx="45719" cy="600430"/>
            </a:xfrm>
            <a:prstGeom prst="rect">
              <a:avLst/>
            </a:prstGeom>
            <a:solidFill>
              <a:srgbClr val="3041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4"/>
            </a:p>
          </p:txBody>
        </p:sp>
      </p:grpSp>
    </p:spTree>
    <p:extLst>
      <p:ext uri="{BB962C8B-B14F-4D97-AF65-F5344CB8AC3E}">
        <p14:creationId xmlns:p14="http://schemas.microsoft.com/office/powerpoint/2010/main" val="198851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/>
        </p:nvSpPr>
        <p:spPr>
          <a:xfrm rot="16200000" flipV="1">
            <a:off x="4736321" y="1584765"/>
            <a:ext cx="443153" cy="717154"/>
          </a:xfrm>
          <a:prstGeom prst="rtTriangle">
            <a:avLst/>
          </a:prstGeom>
          <a:solidFill>
            <a:srgbClr val="018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4"/>
          </a:p>
        </p:txBody>
      </p:sp>
      <p:grpSp>
        <p:nvGrpSpPr>
          <p:cNvPr id="6" name="组合 5"/>
          <p:cNvGrpSpPr/>
          <p:nvPr/>
        </p:nvGrpSpPr>
        <p:grpSpPr>
          <a:xfrm>
            <a:off x="19804" y="11140"/>
            <a:ext cx="5652731" cy="5121221"/>
            <a:chOff x="0" y="0"/>
            <a:chExt cx="7569764" cy="6858000"/>
          </a:xfrm>
        </p:grpSpPr>
        <p:sp>
          <p:nvSpPr>
            <p:cNvPr id="4" name="平行四边形 3"/>
            <p:cNvSpPr/>
            <p:nvPr/>
          </p:nvSpPr>
          <p:spPr>
            <a:xfrm>
              <a:off x="1047750" y="0"/>
              <a:ext cx="6522014" cy="6858000"/>
            </a:xfrm>
            <a:prstGeom prst="parallelogram">
              <a:avLst>
                <a:gd name="adj" fmla="val 46084"/>
              </a:avLst>
            </a:prstGeom>
            <a:solidFill>
              <a:srgbClr val="3041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4"/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0"/>
              <a:ext cx="4267200" cy="6858000"/>
            </a:xfrm>
            <a:prstGeom prst="rect">
              <a:avLst/>
            </a:prstGeom>
            <a:solidFill>
              <a:srgbClr val="3041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4"/>
            </a:p>
          </p:txBody>
        </p:sp>
      </p:grpSp>
      <p:sp>
        <p:nvSpPr>
          <p:cNvPr id="9" name="矩形 8"/>
          <p:cNvSpPr/>
          <p:nvPr/>
        </p:nvSpPr>
        <p:spPr>
          <a:xfrm>
            <a:off x="19804" y="2164924"/>
            <a:ext cx="4913975" cy="777611"/>
          </a:xfrm>
          <a:prstGeom prst="rect">
            <a:avLst/>
          </a:prstGeom>
          <a:solidFill>
            <a:srgbClr val="02A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4"/>
          </a:p>
        </p:txBody>
      </p:sp>
      <p:sp>
        <p:nvSpPr>
          <p:cNvPr id="10" name="直角三角形 9"/>
          <p:cNvSpPr/>
          <p:nvPr/>
        </p:nvSpPr>
        <p:spPr>
          <a:xfrm flipV="1">
            <a:off x="4933780" y="2164920"/>
            <a:ext cx="382695" cy="777611"/>
          </a:xfrm>
          <a:prstGeom prst="rtTriangle">
            <a:avLst/>
          </a:prstGeom>
          <a:solidFill>
            <a:srgbClr val="02A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4"/>
          </a:p>
        </p:txBody>
      </p:sp>
      <p:sp>
        <p:nvSpPr>
          <p:cNvPr id="12" name="矩形 11"/>
          <p:cNvSpPr/>
          <p:nvPr/>
        </p:nvSpPr>
        <p:spPr>
          <a:xfrm>
            <a:off x="1067750" y="2289418"/>
            <a:ext cx="1787048" cy="6023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52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Solutions</a:t>
            </a:r>
            <a:endParaRPr lang="zh-CN" altLang="en-US" sz="3252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11948" y="1393860"/>
            <a:ext cx="2340818" cy="2417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861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14861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7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06850" y="167621"/>
            <a:ext cx="2525575" cy="370785"/>
            <a:chOff x="0" y="2884200"/>
            <a:chExt cx="7092951" cy="1041330"/>
          </a:xfrm>
          <a:solidFill>
            <a:srgbClr val="02A9ED"/>
          </a:solidFill>
        </p:grpSpPr>
        <p:sp>
          <p:nvSpPr>
            <p:cNvPr id="11" name="矩形 10"/>
            <p:cNvSpPr/>
            <p:nvPr/>
          </p:nvSpPr>
          <p:spPr>
            <a:xfrm>
              <a:off x="0" y="2884205"/>
              <a:ext cx="6580470" cy="1041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4"/>
            </a:p>
          </p:txBody>
        </p:sp>
        <p:sp>
          <p:nvSpPr>
            <p:cNvPr id="12" name="直角三角形 11"/>
            <p:cNvSpPr/>
            <p:nvPr/>
          </p:nvSpPr>
          <p:spPr>
            <a:xfrm flipV="1">
              <a:off x="6580471" y="2884200"/>
              <a:ext cx="512480" cy="104132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4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9803" y="167622"/>
            <a:ext cx="2525575" cy="370785"/>
            <a:chOff x="0" y="2884200"/>
            <a:chExt cx="7092951" cy="1041330"/>
          </a:xfrm>
          <a:solidFill>
            <a:srgbClr val="304153"/>
          </a:solidFill>
        </p:grpSpPr>
        <p:sp>
          <p:nvSpPr>
            <p:cNvPr id="4" name="矩形 3"/>
            <p:cNvSpPr/>
            <p:nvPr/>
          </p:nvSpPr>
          <p:spPr>
            <a:xfrm>
              <a:off x="0" y="2884205"/>
              <a:ext cx="6580470" cy="1041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4"/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6580471" y="2884200"/>
              <a:ext cx="512480" cy="104132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4"/>
            </a:p>
          </p:txBody>
        </p:sp>
      </p:grpSp>
      <p:sp>
        <p:nvSpPr>
          <p:cNvPr id="7" name="矩形 6"/>
          <p:cNvSpPr/>
          <p:nvPr/>
        </p:nvSpPr>
        <p:spPr>
          <a:xfrm>
            <a:off x="678831" y="203622"/>
            <a:ext cx="1127411" cy="327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94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Solution 1</a:t>
            </a:r>
          </a:p>
        </p:txBody>
      </p:sp>
      <p:sp>
        <p:nvSpPr>
          <p:cNvPr id="208" name="椭圆 207"/>
          <p:cNvSpPr/>
          <p:nvPr/>
        </p:nvSpPr>
        <p:spPr>
          <a:xfrm>
            <a:off x="7068228" y="2486593"/>
            <a:ext cx="972679" cy="972679"/>
          </a:xfrm>
          <a:prstGeom prst="ellipse">
            <a:avLst/>
          </a:prstGeom>
          <a:solidFill>
            <a:srgbClr val="304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2"/>
          </a:p>
        </p:txBody>
      </p:sp>
      <p:cxnSp>
        <p:nvCxnSpPr>
          <p:cNvPr id="209" name="直接连接符 208"/>
          <p:cNvCxnSpPr/>
          <p:nvPr/>
        </p:nvCxnSpPr>
        <p:spPr>
          <a:xfrm rot="16200000">
            <a:off x="6951223" y="2917040"/>
            <a:ext cx="0" cy="109557"/>
          </a:xfrm>
          <a:prstGeom prst="line">
            <a:avLst/>
          </a:prstGeom>
          <a:ln w="38100">
            <a:solidFill>
              <a:srgbClr val="005C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连接符 209"/>
          <p:cNvCxnSpPr/>
          <p:nvPr/>
        </p:nvCxnSpPr>
        <p:spPr>
          <a:xfrm rot="16920000">
            <a:off x="6964652" y="2789279"/>
            <a:ext cx="0" cy="109557"/>
          </a:xfrm>
          <a:prstGeom prst="line">
            <a:avLst/>
          </a:prstGeom>
          <a:ln w="38100">
            <a:solidFill>
              <a:srgbClr val="005C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接连接符 210"/>
          <p:cNvCxnSpPr/>
          <p:nvPr/>
        </p:nvCxnSpPr>
        <p:spPr>
          <a:xfrm rot="17640000">
            <a:off x="7004351" y="2667100"/>
            <a:ext cx="0" cy="109557"/>
          </a:xfrm>
          <a:prstGeom prst="line">
            <a:avLst/>
          </a:prstGeom>
          <a:ln w="38100">
            <a:solidFill>
              <a:srgbClr val="005C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接连接符 211"/>
          <p:cNvCxnSpPr/>
          <p:nvPr/>
        </p:nvCxnSpPr>
        <p:spPr>
          <a:xfrm rot="18360000">
            <a:off x="7068582" y="2555846"/>
            <a:ext cx="0" cy="109557"/>
          </a:xfrm>
          <a:prstGeom prst="line">
            <a:avLst/>
          </a:prstGeom>
          <a:ln w="38100">
            <a:solidFill>
              <a:srgbClr val="005C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接连接符 212"/>
          <p:cNvCxnSpPr/>
          <p:nvPr/>
        </p:nvCxnSpPr>
        <p:spPr>
          <a:xfrm rot="19080000">
            <a:off x="7154544" y="2460377"/>
            <a:ext cx="0" cy="109557"/>
          </a:xfrm>
          <a:prstGeom prst="line">
            <a:avLst/>
          </a:prstGeom>
          <a:ln w="38100">
            <a:solidFill>
              <a:srgbClr val="005C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连接符 213"/>
          <p:cNvCxnSpPr/>
          <p:nvPr/>
        </p:nvCxnSpPr>
        <p:spPr>
          <a:xfrm rot="19800000">
            <a:off x="7258474" y="2384868"/>
            <a:ext cx="0" cy="109557"/>
          </a:xfrm>
          <a:prstGeom prst="line">
            <a:avLst/>
          </a:prstGeom>
          <a:ln w="38100">
            <a:solidFill>
              <a:srgbClr val="005C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/>
          <p:nvPr/>
        </p:nvCxnSpPr>
        <p:spPr>
          <a:xfrm rot="20520000">
            <a:off x="7375833" y="2332616"/>
            <a:ext cx="0" cy="109557"/>
          </a:xfrm>
          <a:prstGeom prst="line">
            <a:avLst/>
          </a:prstGeom>
          <a:ln w="38100">
            <a:solidFill>
              <a:srgbClr val="005C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连接符 215"/>
          <p:cNvCxnSpPr/>
          <p:nvPr/>
        </p:nvCxnSpPr>
        <p:spPr>
          <a:xfrm rot="21240000">
            <a:off x="7501490" y="2305907"/>
            <a:ext cx="0" cy="109557"/>
          </a:xfrm>
          <a:prstGeom prst="line">
            <a:avLst/>
          </a:prstGeom>
          <a:ln w="38100">
            <a:solidFill>
              <a:srgbClr val="005C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连接符 216"/>
          <p:cNvCxnSpPr/>
          <p:nvPr/>
        </p:nvCxnSpPr>
        <p:spPr>
          <a:xfrm rot="360000">
            <a:off x="7629955" y="2305907"/>
            <a:ext cx="0" cy="109557"/>
          </a:xfrm>
          <a:prstGeom prst="line">
            <a:avLst/>
          </a:prstGeom>
          <a:ln w="38100">
            <a:solidFill>
              <a:srgbClr val="005C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/>
          <p:cNvCxnSpPr/>
          <p:nvPr/>
        </p:nvCxnSpPr>
        <p:spPr>
          <a:xfrm rot="1080000">
            <a:off x="7755613" y="2332616"/>
            <a:ext cx="0" cy="109557"/>
          </a:xfrm>
          <a:prstGeom prst="line">
            <a:avLst/>
          </a:prstGeom>
          <a:ln w="38100">
            <a:solidFill>
              <a:srgbClr val="005C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接连接符 218"/>
          <p:cNvCxnSpPr/>
          <p:nvPr/>
        </p:nvCxnSpPr>
        <p:spPr>
          <a:xfrm rot="1800000">
            <a:off x="7872972" y="2384868"/>
            <a:ext cx="0" cy="109557"/>
          </a:xfrm>
          <a:prstGeom prst="line">
            <a:avLst/>
          </a:prstGeom>
          <a:ln w="38100">
            <a:solidFill>
              <a:srgbClr val="005C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接连接符 219"/>
          <p:cNvCxnSpPr/>
          <p:nvPr/>
        </p:nvCxnSpPr>
        <p:spPr>
          <a:xfrm rot="2520000">
            <a:off x="7976903" y="2460377"/>
            <a:ext cx="0" cy="109557"/>
          </a:xfrm>
          <a:prstGeom prst="line">
            <a:avLst/>
          </a:prstGeom>
          <a:ln w="38100">
            <a:solidFill>
              <a:srgbClr val="005C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/>
          <p:cNvCxnSpPr/>
          <p:nvPr/>
        </p:nvCxnSpPr>
        <p:spPr>
          <a:xfrm rot="3240000">
            <a:off x="8062863" y="2555846"/>
            <a:ext cx="0" cy="109557"/>
          </a:xfrm>
          <a:prstGeom prst="line">
            <a:avLst/>
          </a:prstGeom>
          <a:ln w="38100">
            <a:solidFill>
              <a:srgbClr val="005C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/>
          <p:cNvCxnSpPr/>
          <p:nvPr/>
        </p:nvCxnSpPr>
        <p:spPr>
          <a:xfrm rot="3960000">
            <a:off x="8127095" y="2667100"/>
            <a:ext cx="0" cy="109557"/>
          </a:xfrm>
          <a:prstGeom prst="line">
            <a:avLst/>
          </a:prstGeom>
          <a:ln w="38100">
            <a:solidFill>
              <a:srgbClr val="005C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接连接符 222"/>
          <p:cNvCxnSpPr/>
          <p:nvPr/>
        </p:nvCxnSpPr>
        <p:spPr>
          <a:xfrm rot="4680000">
            <a:off x="8166793" y="2789279"/>
            <a:ext cx="0" cy="109557"/>
          </a:xfrm>
          <a:prstGeom prst="line">
            <a:avLst/>
          </a:prstGeom>
          <a:ln w="38100">
            <a:solidFill>
              <a:srgbClr val="005C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接连接符 223"/>
          <p:cNvCxnSpPr/>
          <p:nvPr/>
        </p:nvCxnSpPr>
        <p:spPr>
          <a:xfrm rot="5400000">
            <a:off x="8180221" y="2917040"/>
            <a:ext cx="0" cy="109557"/>
          </a:xfrm>
          <a:prstGeom prst="line">
            <a:avLst/>
          </a:prstGeom>
          <a:ln w="38100">
            <a:solidFill>
              <a:srgbClr val="005C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直接连接符 224"/>
          <p:cNvCxnSpPr/>
          <p:nvPr/>
        </p:nvCxnSpPr>
        <p:spPr>
          <a:xfrm rot="6120000">
            <a:off x="8166793" y="3044800"/>
            <a:ext cx="0" cy="109557"/>
          </a:xfrm>
          <a:prstGeom prst="line">
            <a:avLst/>
          </a:prstGeom>
          <a:ln w="38100">
            <a:solidFill>
              <a:srgbClr val="005C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连接符 225"/>
          <p:cNvCxnSpPr/>
          <p:nvPr/>
        </p:nvCxnSpPr>
        <p:spPr>
          <a:xfrm rot="6840000">
            <a:off x="8127095" y="3166979"/>
            <a:ext cx="0" cy="109557"/>
          </a:xfrm>
          <a:prstGeom prst="line">
            <a:avLst/>
          </a:prstGeom>
          <a:ln w="38100">
            <a:solidFill>
              <a:srgbClr val="005C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接连接符 226"/>
          <p:cNvCxnSpPr/>
          <p:nvPr/>
        </p:nvCxnSpPr>
        <p:spPr>
          <a:xfrm rot="7560000">
            <a:off x="8062863" y="3278232"/>
            <a:ext cx="0" cy="109557"/>
          </a:xfrm>
          <a:prstGeom prst="line">
            <a:avLst/>
          </a:prstGeom>
          <a:ln w="38100">
            <a:solidFill>
              <a:srgbClr val="005C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连接符 227"/>
          <p:cNvCxnSpPr/>
          <p:nvPr/>
        </p:nvCxnSpPr>
        <p:spPr>
          <a:xfrm rot="8280000">
            <a:off x="7976903" y="3373701"/>
            <a:ext cx="0" cy="109557"/>
          </a:xfrm>
          <a:prstGeom prst="line">
            <a:avLst/>
          </a:prstGeom>
          <a:ln w="38100">
            <a:solidFill>
              <a:srgbClr val="005C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连接符 228"/>
          <p:cNvCxnSpPr/>
          <p:nvPr/>
        </p:nvCxnSpPr>
        <p:spPr>
          <a:xfrm rot="9000000">
            <a:off x="7872972" y="3449211"/>
            <a:ext cx="0" cy="109557"/>
          </a:xfrm>
          <a:prstGeom prst="line">
            <a:avLst/>
          </a:prstGeom>
          <a:ln w="38100">
            <a:solidFill>
              <a:srgbClr val="005C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连接符 229"/>
          <p:cNvCxnSpPr/>
          <p:nvPr/>
        </p:nvCxnSpPr>
        <p:spPr>
          <a:xfrm rot="9720000">
            <a:off x="7755613" y="3501462"/>
            <a:ext cx="0" cy="109557"/>
          </a:xfrm>
          <a:prstGeom prst="line">
            <a:avLst/>
          </a:prstGeom>
          <a:ln w="38100">
            <a:solidFill>
              <a:srgbClr val="005C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/>
          <p:nvPr/>
        </p:nvCxnSpPr>
        <p:spPr>
          <a:xfrm rot="10440000">
            <a:off x="7629955" y="3528172"/>
            <a:ext cx="0" cy="109557"/>
          </a:xfrm>
          <a:prstGeom prst="line">
            <a:avLst/>
          </a:prstGeom>
          <a:ln w="38100">
            <a:solidFill>
              <a:srgbClr val="005C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接连接符 231"/>
          <p:cNvCxnSpPr/>
          <p:nvPr/>
        </p:nvCxnSpPr>
        <p:spPr>
          <a:xfrm rot="11160000">
            <a:off x="7501490" y="3528172"/>
            <a:ext cx="0" cy="109557"/>
          </a:xfrm>
          <a:prstGeom prst="line">
            <a:avLst/>
          </a:prstGeom>
          <a:ln w="38100">
            <a:solidFill>
              <a:srgbClr val="005C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连接符 232"/>
          <p:cNvCxnSpPr/>
          <p:nvPr/>
        </p:nvCxnSpPr>
        <p:spPr>
          <a:xfrm rot="11880000">
            <a:off x="7375833" y="3501462"/>
            <a:ext cx="0" cy="109557"/>
          </a:xfrm>
          <a:prstGeom prst="line">
            <a:avLst/>
          </a:prstGeom>
          <a:ln w="38100">
            <a:solidFill>
              <a:srgbClr val="005C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接连接符 233"/>
          <p:cNvCxnSpPr/>
          <p:nvPr/>
        </p:nvCxnSpPr>
        <p:spPr>
          <a:xfrm rot="12600000">
            <a:off x="7258474" y="3449211"/>
            <a:ext cx="0" cy="109557"/>
          </a:xfrm>
          <a:prstGeom prst="line">
            <a:avLst/>
          </a:prstGeom>
          <a:ln w="38100">
            <a:solidFill>
              <a:srgbClr val="005C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接连接符 234"/>
          <p:cNvCxnSpPr/>
          <p:nvPr/>
        </p:nvCxnSpPr>
        <p:spPr>
          <a:xfrm rot="13320000">
            <a:off x="7154544" y="3373701"/>
            <a:ext cx="0" cy="109557"/>
          </a:xfrm>
          <a:prstGeom prst="line">
            <a:avLst/>
          </a:prstGeom>
          <a:ln w="38100">
            <a:solidFill>
              <a:srgbClr val="005C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接连接符 235"/>
          <p:cNvCxnSpPr/>
          <p:nvPr/>
        </p:nvCxnSpPr>
        <p:spPr>
          <a:xfrm rot="14040000">
            <a:off x="7068582" y="3278232"/>
            <a:ext cx="0" cy="109557"/>
          </a:xfrm>
          <a:prstGeom prst="line">
            <a:avLst/>
          </a:prstGeom>
          <a:ln w="38100">
            <a:solidFill>
              <a:srgbClr val="005C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rot="14760000">
            <a:off x="7004351" y="3166979"/>
            <a:ext cx="0" cy="109557"/>
          </a:xfrm>
          <a:prstGeom prst="line">
            <a:avLst/>
          </a:prstGeom>
          <a:ln w="38100">
            <a:solidFill>
              <a:srgbClr val="005C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接连接符 237"/>
          <p:cNvCxnSpPr/>
          <p:nvPr/>
        </p:nvCxnSpPr>
        <p:spPr>
          <a:xfrm rot="15480000">
            <a:off x="6964652" y="3044800"/>
            <a:ext cx="0" cy="109557"/>
          </a:xfrm>
          <a:prstGeom prst="line">
            <a:avLst/>
          </a:prstGeom>
          <a:ln w="38100">
            <a:solidFill>
              <a:srgbClr val="005C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组合 242"/>
          <p:cNvGrpSpPr/>
          <p:nvPr/>
        </p:nvGrpSpPr>
        <p:grpSpPr>
          <a:xfrm>
            <a:off x="5842305" y="3924527"/>
            <a:ext cx="3281892" cy="1207834"/>
            <a:chOff x="7550150" y="4546600"/>
            <a:chExt cx="4270375" cy="1571625"/>
          </a:xfrm>
        </p:grpSpPr>
        <p:sp>
          <p:nvSpPr>
            <p:cNvPr id="244" name="AutoShape 3"/>
            <p:cNvSpPr>
              <a:spLocks noChangeAspect="1" noChangeArrowheads="1" noTextEdit="1"/>
            </p:cNvSpPr>
            <p:nvPr/>
          </p:nvSpPr>
          <p:spPr bwMode="auto">
            <a:xfrm>
              <a:off x="7550150" y="4546600"/>
              <a:ext cx="4270375" cy="1568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grpSp>
          <p:nvGrpSpPr>
            <p:cNvPr id="245" name="Group 205"/>
            <p:cNvGrpSpPr>
              <a:grpSpLocks/>
            </p:cNvGrpSpPr>
            <p:nvPr/>
          </p:nvGrpSpPr>
          <p:grpSpPr bwMode="auto">
            <a:xfrm>
              <a:off x="7853363" y="4546600"/>
              <a:ext cx="3963988" cy="1571625"/>
              <a:chOff x="4947" y="2864"/>
              <a:chExt cx="2497" cy="990"/>
            </a:xfrm>
          </p:grpSpPr>
          <p:sp>
            <p:nvSpPr>
              <p:cNvPr id="627" name="Rectangle 5"/>
              <p:cNvSpPr>
                <a:spLocks noChangeArrowheads="1"/>
              </p:cNvSpPr>
              <p:nvPr/>
            </p:nvSpPr>
            <p:spPr bwMode="auto">
              <a:xfrm>
                <a:off x="7212" y="3824"/>
                <a:ext cx="22" cy="19"/>
              </a:xfrm>
              <a:prstGeom prst="rect">
                <a:avLst/>
              </a:prstGeom>
              <a:solidFill>
                <a:srgbClr val="FBD4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28" name="Rectangle 6"/>
              <p:cNvSpPr>
                <a:spLocks noChangeArrowheads="1"/>
              </p:cNvSpPr>
              <p:nvPr/>
            </p:nvSpPr>
            <p:spPr bwMode="auto">
              <a:xfrm>
                <a:off x="7212" y="3824"/>
                <a:ext cx="12" cy="19"/>
              </a:xfrm>
              <a:prstGeom prst="rect">
                <a:avLst/>
              </a:prstGeom>
              <a:solidFill>
                <a:srgbClr val="FBDA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29" name="Rectangle 7"/>
              <p:cNvSpPr>
                <a:spLocks noChangeArrowheads="1"/>
              </p:cNvSpPr>
              <p:nvPr/>
            </p:nvSpPr>
            <p:spPr bwMode="auto">
              <a:xfrm>
                <a:off x="7248" y="3806"/>
                <a:ext cx="24" cy="37"/>
              </a:xfrm>
              <a:prstGeom prst="rect">
                <a:avLst/>
              </a:prstGeom>
              <a:solidFill>
                <a:srgbClr val="B4EB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30" name="Rectangle 8"/>
              <p:cNvSpPr>
                <a:spLocks noChangeArrowheads="1"/>
              </p:cNvSpPr>
              <p:nvPr/>
            </p:nvSpPr>
            <p:spPr bwMode="auto">
              <a:xfrm>
                <a:off x="7248" y="3806"/>
                <a:ext cx="12" cy="37"/>
              </a:xfrm>
              <a:prstGeom prst="rect">
                <a:avLst/>
              </a:prstGeom>
              <a:solidFill>
                <a:srgbClr val="D2F3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31" name="Rectangle 9"/>
              <p:cNvSpPr>
                <a:spLocks noChangeArrowheads="1"/>
              </p:cNvSpPr>
              <p:nvPr/>
            </p:nvSpPr>
            <p:spPr bwMode="auto">
              <a:xfrm>
                <a:off x="7286" y="3778"/>
                <a:ext cx="22" cy="65"/>
              </a:xfrm>
              <a:prstGeom prst="rect">
                <a:avLst/>
              </a:prstGeom>
              <a:solidFill>
                <a:srgbClr val="5366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32" name="Rectangle 10"/>
              <p:cNvSpPr>
                <a:spLocks noChangeArrowheads="1"/>
              </p:cNvSpPr>
              <p:nvPr/>
            </p:nvSpPr>
            <p:spPr bwMode="auto">
              <a:xfrm>
                <a:off x="7286" y="3778"/>
                <a:ext cx="12" cy="65"/>
              </a:xfrm>
              <a:prstGeom prst="rect">
                <a:avLst/>
              </a:prstGeom>
              <a:solidFill>
                <a:srgbClr val="758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33" name="Rectangle 11"/>
              <p:cNvSpPr>
                <a:spLocks noChangeArrowheads="1"/>
              </p:cNvSpPr>
              <p:nvPr/>
            </p:nvSpPr>
            <p:spPr bwMode="auto">
              <a:xfrm>
                <a:off x="7322" y="3738"/>
                <a:ext cx="24" cy="105"/>
              </a:xfrm>
              <a:prstGeom prst="rect">
                <a:avLst/>
              </a:prstGeom>
              <a:solidFill>
                <a:srgbClr val="B4EB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34" name="Rectangle 12"/>
              <p:cNvSpPr>
                <a:spLocks noChangeArrowheads="1"/>
              </p:cNvSpPr>
              <p:nvPr/>
            </p:nvSpPr>
            <p:spPr bwMode="auto">
              <a:xfrm>
                <a:off x="7322" y="3738"/>
                <a:ext cx="12" cy="105"/>
              </a:xfrm>
              <a:prstGeom prst="rect">
                <a:avLst/>
              </a:prstGeom>
              <a:solidFill>
                <a:srgbClr val="D2F3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35" name="Rectangle 13"/>
              <p:cNvSpPr>
                <a:spLocks noChangeArrowheads="1"/>
              </p:cNvSpPr>
              <p:nvPr/>
            </p:nvSpPr>
            <p:spPr bwMode="auto">
              <a:xfrm>
                <a:off x="7360" y="3699"/>
                <a:ext cx="22" cy="144"/>
              </a:xfrm>
              <a:prstGeom prst="rect">
                <a:avLst/>
              </a:prstGeom>
              <a:solidFill>
                <a:srgbClr val="FBD4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36" name="Rectangle 14"/>
              <p:cNvSpPr>
                <a:spLocks noChangeArrowheads="1"/>
              </p:cNvSpPr>
              <p:nvPr/>
            </p:nvSpPr>
            <p:spPr bwMode="auto">
              <a:xfrm>
                <a:off x="7360" y="3699"/>
                <a:ext cx="10" cy="144"/>
              </a:xfrm>
              <a:prstGeom prst="rect">
                <a:avLst/>
              </a:prstGeom>
              <a:solidFill>
                <a:srgbClr val="FBDA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37" name="Rectangle 15"/>
              <p:cNvSpPr>
                <a:spLocks noChangeArrowheads="1"/>
              </p:cNvSpPr>
              <p:nvPr/>
            </p:nvSpPr>
            <p:spPr bwMode="auto">
              <a:xfrm>
                <a:off x="7396" y="3671"/>
                <a:ext cx="24" cy="172"/>
              </a:xfrm>
              <a:prstGeom prst="rect">
                <a:avLst/>
              </a:prstGeom>
              <a:solidFill>
                <a:srgbClr val="B4EB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38" name="Rectangle 16"/>
              <p:cNvSpPr>
                <a:spLocks noChangeArrowheads="1"/>
              </p:cNvSpPr>
              <p:nvPr/>
            </p:nvSpPr>
            <p:spPr bwMode="auto">
              <a:xfrm>
                <a:off x="7396" y="3671"/>
                <a:ext cx="12" cy="172"/>
              </a:xfrm>
              <a:prstGeom prst="rect">
                <a:avLst/>
              </a:prstGeom>
              <a:solidFill>
                <a:srgbClr val="E1F7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39" name="Freeform 17"/>
              <p:cNvSpPr>
                <a:spLocks/>
              </p:cNvSpPr>
              <p:nvPr/>
            </p:nvSpPr>
            <p:spPr bwMode="auto">
              <a:xfrm>
                <a:off x="7184" y="3652"/>
                <a:ext cx="226" cy="202"/>
              </a:xfrm>
              <a:custGeom>
                <a:avLst/>
                <a:gdLst>
                  <a:gd name="T0" fmla="*/ 6 w 226"/>
                  <a:gd name="T1" fmla="*/ 202 h 202"/>
                  <a:gd name="T2" fmla="*/ 0 w 226"/>
                  <a:gd name="T3" fmla="*/ 195 h 202"/>
                  <a:gd name="T4" fmla="*/ 221 w 226"/>
                  <a:gd name="T5" fmla="*/ 0 h 202"/>
                  <a:gd name="T6" fmla="*/ 226 w 226"/>
                  <a:gd name="T7" fmla="*/ 5 h 202"/>
                  <a:gd name="T8" fmla="*/ 6 w 226"/>
                  <a:gd name="T9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202">
                    <a:moveTo>
                      <a:pt x="6" y="202"/>
                    </a:moveTo>
                    <a:lnTo>
                      <a:pt x="0" y="195"/>
                    </a:lnTo>
                    <a:lnTo>
                      <a:pt x="221" y="0"/>
                    </a:lnTo>
                    <a:lnTo>
                      <a:pt x="226" y="5"/>
                    </a:lnTo>
                    <a:lnTo>
                      <a:pt x="6" y="202"/>
                    </a:lnTo>
                    <a:close/>
                  </a:path>
                </a:pathLst>
              </a:custGeom>
              <a:solidFill>
                <a:srgbClr val="E06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40" name="Rectangle 18"/>
              <p:cNvSpPr>
                <a:spLocks noChangeArrowheads="1"/>
              </p:cNvSpPr>
              <p:nvPr/>
            </p:nvSpPr>
            <p:spPr bwMode="auto">
              <a:xfrm>
                <a:off x="7184" y="3685"/>
                <a:ext cx="9" cy="162"/>
              </a:xfrm>
              <a:prstGeom prst="rect">
                <a:avLst/>
              </a:pr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41" name="Rectangle 19"/>
              <p:cNvSpPr>
                <a:spLocks noChangeArrowheads="1"/>
              </p:cNvSpPr>
              <p:nvPr/>
            </p:nvSpPr>
            <p:spPr bwMode="auto">
              <a:xfrm>
                <a:off x="7172" y="3847"/>
                <a:ext cx="272" cy="7"/>
              </a:xfrm>
              <a:prstGeom prst="rect">
                <a:avLst/>
              </a:pr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42" name="Freeform 20"/>
              <p:cNvSpPr>
                <a:spLocks/>
              </p:cNvSpPr>
              <p:nvPr/>
            </p:nvSpPr>
            <p:spPr bwMode="auto">
              <a:xfrm>
                <a:off x="7388" y="3647"/>
                <a:ext cx="27" cy="27"/>
              </a:xfrm>
              <a:custGeom>
                <a:avLst/>
                <a:gdLst>
                  <a:gd name="T0" fmla="*/ 27 w 27"/>
                  <a:gd name="T1" fmla="*/ 27 h 27"/>
                  <a:gd name="T2" fmla="*/ 20 w 27"/>
                  <a:gd name="T3" fmla="*/ 27 h 27"/>
                  <a:gd name="T4" fmla="*/ 20 w 27"/>
                  <a:gd name="T5" fmla="*/ 8 h 27"/>
                  <a:gd name="T6" fmla="*/ 0 w 27"/>
                  <a:gd name="T7" fmla="*/ 8 h 27"/>
                  <a:gd name="T8" fmla="*/ 0 w 27"/>
                  <a:gd name="T9" fmla="*/ 0 h 27"/>
                  <a:gd name="T10" fmla="*/ 27 w 27"/>
                  <a:gd name="T11" fmla="*/ 0 h 27"/>
                  <a:gd name="T12" fmla="*/ 27 w 27"/>
                  <a:gd name="T1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7">
                    <a:moveTo>
                      <a:pt x="27" y="27"/>
                    </a:moveTo>
                    <a:lnTo>
                      <a:pt x="20" y="27"/>
                    </a:lnTo>
                    <a:lnTo>
                      <a:pt x="2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27" y="0"/>
                    </a:lnTo>
                    <a:lnTo>
                      <a:pt x="27" y="27"/>
                    </a:lnTo>
                    <a:close/>
                  </a:path>
                </a:pathLst>
              </a:custGeom>
              <a:solidFill>
                <a:srgbClr val="E06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43" name="Freeform 21"/>
              <p:cNvSpPr>
                <a:spLocks/>
              </p:cNvSpPr>
              <p:nvPr/>
            </p:nvSpPr>
            <p:spPr bwMode="auto">
              <a:xfrm>
                <a:off x="5054" y="3526"/>
                <a:ext cx="213" cy="74"/>
              </a:xfrm>
              <a:custGeom>
                <a:avLst/>
                <a:gdLst>
                  <a:gd name="T0" fmla="*/ 124 w 124"/>
                  <a:gd name="T1" fmla="*/ 43 h 43"/>
                  <a:gd name="T2" fmla="*/ 111 w 124"/>
                  <a:gd name="T3" fmla="*/ 43 h 43"/>
                  <a:gd name="T4" fmla="*/ 81 w 124"/>
                  <a:gd name="T5" fmla="*/ 13 h 43"/>
                  <a:gd name="T6" fmla="*/ 43 w 124"/>
                  <a:gd name="T7" fmla="*/ 13 h 43"/>
                  <a:gd name="T8" fmla="*/ 13 w 124"/>
                  <a:gd name="T9" fmla="*/ 43 h 43"/>
                  <a:gd name="T10" fmla="*/ 0 w 124"/>
                  <a:gd name="T11" fmla="*/ 43 h 43"/>
                  <a:gd name="T12" fmla="*/ 43 w 124"/>
                  <a:gd name="T13" fmla="*/ 0 h 43"/>
                  <a:gd name="T14" fmla="*/ 81 w 124"/>
                  <a:gd name="T15" fmla="*/ 0 h 43"/>
                  <a:gd name="T16" fmla="*/ 124 w 124"/>
                  <a:gd name="T17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4" h="43">
                    <a:moveTo>
                      <a:pt x="124" y="43"/>
                    </a:move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26"/>
                      <a:pt x="98" y="13"/>
                      <a:pt x="81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26" y="13"/>
                      <a:pt x="13" y="26"/>
                      <a:pt x="1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19" y="0"/>
                      <a:pt x="43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05" y="0"/>
                      <a:pt x="124" y="19"/>
                      <a:pt x="124" y="43"/>
                    </a:cubicBezTo>
                  </a:path>
                </a:pathLst>
              </a:custGeom>
              <a:solidFill>
                <a:srgbClr val="4850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44" name="Rectangle 22"/>
              <p:cNvSpPr>
                <a:spLocks noChangeArrowheads="1"/>
              </p:cNvSpPr>
              <p:nvPr/>
            </p:nvSpPr>
            <p:spPr bwMode="auto">
              <a:xfrm>
                <a:off x="4947" y="3581"/>
                <a:ext cx="423" cy="266"/>
              </a:xfrm>
              <a:prstGeom prst="rect">
                <a:avLst/>
              </a:prstGeom>
              <a:solidFill>
                <a:srgbClr val="5366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45" name="Rectangle 23"/>
              <p:cNvSpPr>
                <a:spLocks noChangeArrowheads="1"/>
              </p:cNvSpPr>
              <p:nvPr/>
            </p:nvSpPr>
            <p:spPr bwMode="auto">
              <a:xfrm>
                <a:off x="4947" y="3581"/>
                <a:ext cx="423" cy="2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46" name="Freeform 24"/>
              <p:cNvSpPr>
                <a:spLocks noEditPoints="1"/>
              </p:cNvSpPr>
              <p:nvPr/>
            </p:nvSpPr>
            <p:spPr bwMode="auto">
              <a:xfrm>
                <a:off x="4949" y="3669"/>
                <a:ext cx="298" cy="38"/>
              </a:xfrm>
              <a:custGeom>
                <a:avLst/>
                <a:gdLst>
                  <a:gd name="T0" fmla="*/ 25 w 173"/>
                  <a:gd name="T1" fmla="*/ 18 h 22"/>
                  <a:gd name="T2" fmla="*/ 22 w 173"/>
                  <a:gd name="T3" fmla="*/ 18 h 22"/>
                  <a:gd name="T4" fmla="*/ 22 w 173"/>
                  <a:gd name="T5" fmla="*/ 22 h 22"/>
                  <a:gd name="T6" fmla="*/ 25 w 173"/>
                  <a:gd name="T7" fmla="*/ 22 h 22"/>
                  <a:gd name="T8" fmla="*/ 25 w 173"/>
                  <a:gd name="T9" fmla="*/ 18 h 22"/>
                  <a:gd name="T10" fmla="*/ 33 w 173"/>
                  <a:gd name="T11" fmla="*/ 18 h 22"/>
                  <a:gd name="T12" fmla="*/ 28 w 173"/>
                  <a:gd name="T13" fmla="*/ 18 h 22"/>
                  <a:gd name="T14" fmla="*/ 28 w 173"/>
                  <a:gd name="T15" fmla="*/ 22 h 22"/>
                  <a:gd name="T16" fmla="*/ 33 w 173"/>
                  <a:gd name="T17" fmla="*/ 22 h 22"/>
                  <a:gd name="T18" fmla="*/ 33 w 173"/>
                  <a:gd name="T19" fmla="*/ 18 h 22"/>
                  <a:gd name="T20" fmla="*/ 173 w 173"/>
                  <a:gd name="T21" fmla="*/ 18 h 22"/>
                  <a:gd name="T22" fmla="*/ 61 w 173"/>
                  <a:gd name="T23" fmla="*/ 18 h 22"/>
                  <a:gd name="T24" fmla="*/ 61 w 173"/>
                  <a:gd name="T25" fmla="*/ 22 h 22"/>
                  <a:gd name="T26" fmla="*/ 173 w 173"/>
                  <a:gd name="T27" fmla="*/ 22 h 22"/>
                  <a:gd name="T28" fmla="*/ 173 w 173"/>
                  <a:gd name="T29" fmla="*/ 20 h 22"/>
                  <a:gd name="T30" fmla="*/ 173 w 173"/>
                  <a:gd name="T31" fmla="*/ 18 h 22"/>
                  <a:gd name="T32" fmla="*/ 0 w 173"/>
                  <a:gd name="T33" fmla="*/ 0 h 22"/>
                  <a:gd name="T34" fmla="*/ 0 w 173"/>
                  <a:gd name="T35" fmla="*/ 22 h 22"/>
                  <a:gd name="T36" fmla="*/ 12 w 173"/>
                  <a:gd name="T37" fmla="*/ 22 h 22"/>
                  <a:gd name="T38" fmla="*/ 14 w 173"/>
                  <a:gd name="T39" fmla="*/ 22 h 22"/>
                  <a:gd name="T40" fmla="*/ 19 w 173"/>
                  <a:gd name="T41" fmla="*/ 22 h 22"/>
                  <a:gd name="T42" fmla="*/ 19 w 173"/>
                  <a:gd name="T43" fmla="*/ 18 h 22"/>
                  <a:gd name="T44" fmla="*/ 0 w 173"/>
                  <a:gd name="T45" fmla="*/ 18 h 22"/>
                  <a:gd name="T46" fmla="*/ 0 w 173"/>
                  <a:gd name="T47" fmla="*/ 0 h 22"/>
                  <a:gd name="T48" fmla="*/ 0 w 173"/>
                  <a:gd name="T4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3" h="22">
                    <a:moveTo>
                      <a:pt x="25" y="18"/>
                    </a:move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moveTo>
                      <a:pt x="33" y="18"/>
                    </a:move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18"/>
                      <a:pt x="33" y="18"/>
                      <a:pt x="33" y="18"/>
                    </a:cubicBezTo>
                    <a:moveTo>
                      <a:pt x="173" y="18"/>
                    </a:move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173" y="22"/>
                      <a:pt x="173" y="22"/>
                      <a:pt x="173" y="22"/>
                    </a:cubicBezTo>
                    <a:cubicBezTo>
                      <a:pt x="173" y="20"/>
                      <a:pt x="173" y="20"/>
                      <a:pt x="173" y="20"/>
                    </a:cubicBezTo>
                    <a:cubicBezTo>
                      <a:pt x="173" y="18"/>
                      <a:pt x="173" y="18"/>
                      <a:pt x="173" y="18"/>
                    </a:cubicBezTo>
                    <a:moveTo>
                      <a:pt x="0" y="0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3" y="22"/>
                      <a:pt x="13" y="22"/>
                      <a:pt x="14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4958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47" name="Rectangle 25"/>
              <p:cNvSpPr>
                <a:spLocks noChangeArrowheads="1"/>
              </p:cNvSpPr>
              <p:nvPr/>
            </p:nvSpPr>
            <p:spPr bwMode="auto">
              <a:xfrm>
                <a:off x="4949" y="3580"/>
                <a:ext cx="423" cy="120"/>
              </a:xfrm>
              <a:prstGeom prst="rect">
                <a:avLst/>
              </a:prstGeom>
              <a:solidFill>
                <a:srgbClr val="5366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48" name="Rectangle 26"/>
              <p:cNvSpPr>
                <a:spLocks noChangeArrowheads="1"/>
              </p:cNvSpPr>
              <p:nvPr/>
            </p:nvSpPr>
            <p:spPr bwMode="auto">
              <a:xfrm>
                <a:off x="4949" y="3580"/>
                <a:ext cx="423" cy="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49" name="Rectangle 27"/>
              <p:cNvSpPr>
                <a:spLocks noChangeArrowheads="1"/>
              </p:cNvSpPr>
              <p:nvPr/>
            </p:nvSpPr>
            <p:spPr bwMode="auto">
              <a:xfrm>
                <a:off x="5006" y="3685"/>
                <a:ext cx="48" cy="31"/>
              </a:xfrm>
              <a:prstGeom prst="rect">
                <a:avLst/>
              </a:prstGeom>
              <a:solidFill>
                <a:srgbClr val="FAE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50" name="Rectangle 28"/>
              <p:cNvSpPr>
                <a:spLocks noChangeArrowheads="1"/>
              </p:cNvSpPr>
              <p:nvPr/>
            </p:nvSpPr>
            <p:spPr bwMode="auto">
              <a:xfrm>
                <a:off x="5006" y="3685"/>
                <a:ext cx="48" cy="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51" name="Rectangle 29"/>
              <p:cNvSpPr>
                <a:spLocks noChangeArrowheads="1"/>
              </p:cNvSpPr>
              <p:nvPr/>
            </p:nvSpPr>
            <p:spPr bwMode="auto">
              <a:xfrm>
                <a:off x="5006" y="3700"/>
                <a:ext cx="48" cy="16"/>
              </a:xfrm>
              <a:prstGeom prst="rect">
                <a:avLst/>
              </a:prstGeom>
              <a:solidFill>
                <a:srgbClr val="FBD4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52" name="Rectangle 30"/>
              <p:cNvSpPr>
                <a:spLocks noChangeArrowheads="1"/>
              </p:cNvSpPr>
              <p:nvPr/>
            </p:nvSpPr>
            <p:spPr bwMode="auto">
              <a:xfrm>
                <a:off x="5006" y="3700"/>
                <a:ext cx="48" cy="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53" name="Rectangle 31"/>
              <p:cNvSpPr>
                <a:spLocks noChangeArrowheads="1"/>
              </p:cNvSpPr>
              <p:nvPr/>
            </p:nvSpPr>
            <p:spPr bwMode="auto">
              <a:xfrm>
                <a:off x="5267" y="3685"/>
                <a:ext cx="48" cy="31"/>
              </a:xfrm>
              <a:prstGeom prst="rect">
                <a:avLst/>
              </a:prstGeom>
              <a:solidFill>
                <a:srgbClr val="FAE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54" name="Rectangle 32"/>
              <p:cNvSpPr>
                <a:spLocks noChangeArrowheads="1"/>
              </p:cNvSpPr>
              <p:nvPr/>
            </p:nvSpPr>
            <p:spPr bwMode="auto">
              <a:xfrm>
                <a:off x="5267" y="3685"/>
                <a:ext cx="48" cy="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55" name="Rectangle 33"/>
              <p:cNvSpPr>
                <a:spLocks noChangeArrowheads="1"/>
              </p:cNvSpPr>
              <p:nvPr/>
            </p:nvSpPr>
            <p:spPr bwMode="auto">
              <a:xfrm>
                <a:off x="5267" y="3700"/>
                <a:ext cx="48" cy="16"/>
              </a:xfrm>
              <a:prstGeom prst="rect">
                <a:avLst/>
              </a:prstGeom>
              <a:solidFill>
                <a:srgbClr val="FBD4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56" name="Rectangle 34"/>
              <p:cNvSpPr>
                <a:spLocks noChangeArrowheads="1"/>
              </p:cNvSpPr>
              <p:nvPr/>
            </p:nvSpPr>
            <p:spPr bwMode="auto">
              <a:xfrm>
                <a:off x="5267" y="3700"/>
                <a:ext cx="48" cy="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57" name="Freeform 35"/>
              <p:cNvSpPr>
                <a:spLocks/>
              </p:cNvSpPr>
              <p:nvPr/>
            </p:nvSpPr>
            <p:spPr bwMode="auto">
              <a:xfrm>
                <a:off x="5783" y="3776"/>
                <a:ext cx="613" cy="69"/>
              </a:xfrm>
              <a:custGeom>
                <a:avLst/>
                <a:gdLst>
                  <a:gd name="T0" fmla="*/ 340 w 356"/>
                  <a:gd name="T1" fmla="*/ 40 h 40"/>
                  <a:gd name="T2" fmla="*/ 16 w 356"/>
                  <a:gd name="T3" fmla="*/ 40 h 40"/>
                  <a:gd name="T4" fmla="*/ 0 w 356"/>
                  <a:gd name="T5" fmla="*/ 24 h 40"/>
                  <a:gd name="T6" fmla="*/ 0 w 356"/>
                  <a:gd name="T7" fmla="*/ 17 h 40"/>
                  <a:gd name="T8" fmla="*/ 16 w 356"/>
                  <a:gd name="T9" fmla="*/ 0 h 40"/>
                  <a:gd name="T10" fmla="*/ 340 w 356"/>
                  <a:gd name="T11" fmla="*/ 0 h 40"/>
                  <a:gd name="T12" fmla="*/ 356 w 356"/>
                  <a:gd name="T13" fmla="*/ 17 h 40"/>
                  <a:gd name="T14" fmla="*/ 356 w 356"/>
                  <a:gd name="T15" fmla="*/ 24 h 40"/>
                  <a:gd name="T16" fmla="*/ 340 w 356"/>
                  <a:gd name="T1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6" h="40">
                    <a:moveTo>
                      <a:pt x="340" y="40"/>
                    </a:moveTo>
                    <a:cubicBezTo>
                      <a:pt x="16" y="40"/>
                      <a:pt x="16" y="40"/>
                      <a:pt x="16" y="40"/>
                    </a:cubicBezTo>
                    <a:cubicBezTo>
                      <a:pt x="7" y="40"/>
                      <a:pt x="0" y="33"/>
                      <a:pt x="0" y="2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7" y="0"/>
                      <a:pt x="16" y="0"/>
                    </a:cubicBezTo>
                    <a:cubicBezTo>
                      <a:pt x="340" y="0"/>
                      <a:pt x="340" y="0"/>
                      <a:pt x="340" y="0"/>
                    </a:cubicBezTo>
                    <a:cubicBezTo>
                      <a:pt x="349" y="0"/>
                      <a:pt x="356" y="8"/>
                      <a:pt x="356" y="17"/>
                    </a:cubicBezTo>
                    <a:cubicBezTo>
                      <a:pt x="356" y="24"/>
                      <a:pt x="356" y="24"/>
                      <a:pt x="356" y="24"/>
                    </a:cubicBezTo>
                    <a:cubicBezTo>
                      <a:pt x="356" y="33"/>
                      <a:pt x="349" y="40"/>
                      <a:pt x="340" y="40"/>
                    </a:cubicBezTo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58" name="Oval 36"/>
              <p:cNvSpPr>
                <a:spLocks noChangeArrowheads="1"/>
              </p:cNvSpPr>
              <p:nvPr/>
            </p:nvSpPr>
            <p:spPr bwMode="auto">
              <a:xfrm>
                <a:off x="5770" y="3550"/>
                <a:ext cx="187" cy="187"/>
              </a:xfrm>
              <a:prstGeom prst="ellipse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59" name="Oval 37"/>
              <p:cNvSpPr>
                <a:spLocks noChangeArrowheads="1"/>
              </p:cNvSpPr>
              <p:nvPr/>
            </p:nvSpPr>
            <p:spPr bwMode="auto">
              <a:xfrm>
                <a:off x="5878" y="3654"/>
                <a:ext cx="124" cy="122"/>
              </a:xfrm>
              <a:prstGeom prst="ellipse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60" name="Oval 38"/>
              <p:cNvSpPr>
                <a:spLocks noChangeArrowheads="1"/>
              </p:cNvSpPr>
              <p:nvPr/>
            </p:nvSpPr>
            <p:spPr bwMode="auto">
              <a:xfrm>
                <a:off x="5956" y="3640"/>
                <a:ext cx="127" cy="128"/>
              </a:xfrm>
              <a:prstGeom prst="ellipse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61" name="Oval 39"/>
              <p:cNvSpPr>
                <a:spLocks noChangeArrowheads="1"/>
              </p:cNvSpPr>
              <p:nvPr/>
            </p:nvSpPr>
            <p:spPr bwMode="auto">
              <a:xfrm>
                <a:off x="6178" y="3655"/>
                <a:ext cx="98" cy="99"/>
              </a:xfrm>
              <a:prstGeom prst="ellipse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62" name="Oval 40"/>
              <p:cNvSpPr>
                <a:spLocks noChangeArrowheads="1"/>
              </p:cNvSpPr>
              <p:nvPr/>
            </p:nvSpPr>
            <p:spPr bwMode="auto">
              <a:xfrm>
                <a:off x="6214" y="3642"/>
                <a:ext cx="100" cy="98"/>
              </a:xfrm>
              <a:prstGeom prst="ellipse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63" name="Oval 41"/>
              <p:cNvSpPr>
                <a:spLocks noChangeArrowheads="1"/>
              </p:cNvSpPr>
              <p:nvPr/>
            </p:nvSpPr>
            <p:spPr bwMode="auto">
              <a:xfrm>
                <a:off x="6260" y="3545"/>
                <a:ext cx="145" cy="147"/>
              </a:xfrm>
              <a:prstGeom prst="ellipse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64" name="Oval 42"/>
              <p:cNvSpPr>
                <a:spLocks noChangeArrowheads="1"/>
              </p:cNvSpPr>
              <p:nvPr/>
            </p:nvSpPr>
            <p:spPr bwMode="auto">
              <a:xfrm>
                <a:off x="6353" y="3504"/>
                <a:ext cx="97" cy="96"/>
              </a:xfrm>
              <a:prstGeom prst="ellipse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65" name="Oval 43"/>
              <p:cNvSpPr>
                <a:spLocks noChangeArrowheads="1"/>
              </p:cNvSpPr>
              <p:nvPr/>
            </p:nvSpPr>
            <p:spPr bwMode="auto">
              <a:xfrm>
                <a:off x="6308" y="3621"/>
                <a:ext cx="166" cy="166"/>
              </a:xfrm>
              <a:prstGeom prst="ellipse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66" name="Freeform 44"/>
              <p:cNvSpPr>
                <a:spLocks/>
              </p:cNvSpPr>
              <p:nvPr/>
            </p:nvSpPr>
            <p:spPr bwMode="auto">
              <a:xfrm>
                <a:off x="5978" y="3433"/>
                <a:ext cx="287" cy="304"/>
              </a:xfrm>
              <a:custGeom>
                <a:avLst/>
                <a:gdLst>
                  <a:gd name="T0" fmla="*/ 149 w 167"/>
                  <a:gd name="T1" fmla="*/ 150 h 176"/>
                  <a:gd name="T2" fmla="*/ 20 w 167"/>
                  <a:gd name="T3" fmla="*/ 145 h 176"/>
                  <a:gd name="T4" fmla="*/ 61 w 167"/>
                  <a:gd name="T5" fmla="*/ 0 h 176"/>
                  <a:gd name="T6" fmla="*/ 104 w 167"/>
                  <a:gd name="T7" fmla="*/ 0 h 176"/>
                  <a:gd name="T8" fmla="*/ 149 w 167"/>
                  <a:gd name="T9" fmla="*/ 15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176">
                    <a:moveTo>
                      <a:pt x="149" y="150"/>
                    </a:moveTo>
                    <a:cubicBezTo>
                      <a:pt x="167" y="176"/>
                      <a:pt x="0" y="167"/>
                      <a:pt x="20" y="145"/>
                    </a:cubicBezTo>
                    <a:cubicBezTo>
                      <a:pt x="46" y="115"/>
                      <a:pt x="61" y="0"/>
                      <a:pt x="61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0"/>
                      <a:pt x="123" y="113"/>
                      <a:pt x="149" y="150"/>
                    </a:cubicBezTo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67" name="Oval 45"/>
              <p:cNvSpPr>
                <a:spLocks noChangeArrowheads="1"/>
              </p:cNvSpPr>
              <p:nvPr/>
            </p:nvSpPr>
            <p:spPr bwMode="auto">
              <a:xfrm>
                <a:off x="5692" y="3445"/>
                <a:ext cx="183" cy="183"/>
              </a:xfrm>
              <a:prstGeom prst="ellipse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68" name="Oval 46"/>
              <p:cNvSpPr>
                <a:spLocks noChangeArrowheads="1"/>
              </p:cNvSpPr>
              <p:nvPr/>
            </p:nvSpPr>
            <p:spPr bwMode="auto">
              <a:xfrm>
                <a:off x="5921" y="3716"/>
                <a:ext cx="131" cy="129"/>
              </a:xfrm>
              <a:prstGeom prst="ellipse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69" name="Oval 47"/>
              <p:cNvSpPr>
                <a:spLocks noChangeArrowheads="1"/>
              </p:cNvSpPr>
              <p:nvPr/>
            </p:nvSpPr>
            <p:spPr bwMode="auto">
              <a:xfrm>
                <a:off x="6023" y="3621"/>
                <a:ext cx="189" cy="188"/>
              </a:xfrm>
              <a:prstGeom prst="ellipse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70" name="Oval 48"/>
              <p:cNvSpPr>
                <a:spLocks noChangeArrowheads="1"/>
              </p:cNvSpPr>
              <p:nvPr/>
            </p:nvSpPr>
            <p:spPr bwMode="auto">
              <a:xfrm>
                <a:off x="6007" y="3750"/>
                <a:ext cx="73" cy="73"/>
              </a:xfrm>
              <a:prstGeom prst="ellipse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71" name="Oval 49"/>
              <p:cNvSpPr>
                <a:spLocks noChangeArrowheads="1"/>
              </p:cNvSpPr>
              <p:nvPr/>
            </p:nvSpPr>
            <p:spPr bwMode="auto">
              <a:xfrm>
                <a:off x="6360" y="3526"/>
                <a:ext cx="148" cy="148"/>
              </a:xfrm>
              <a:prstGeom prst="ellipse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72" name="Oval 50"/>
              <p:cNvSpPr>
                <a:spLocks noChangeArrowheads="1"/>
              </p:cNvSpPr>
              <p:nvPr/>
            </p:nvSpPr>
            <p:spPr bwMode="auto">
              <a:xfrm>
                <a:off x="5642" y="3650"/>
                <a:ext cx="136" cy="137"/>
              </a:xfrm>
              <a:prstGeom prst="ellipse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73" name="Oval 51"/>
              <p:cNvSpPr>
                <a:spLocks noChangeArrowheads="1"/>
              </p:cNvSpPr>
              <p:nvPr/>
            </p:nvSpPr>
            <p:spPr bwMode="auto">
              <a:xfrm>
                <a:off x="5906" y="3564"/>
                <a:ext cx="51" cy="54"/>
              </a:xfrm>
              <a:prstGeom prst="ellipse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74" name="Oval 52"/>
              <p:cNvSpPr>
                <a:spLocks noChangeArrowheads="1"/>
              </p:cNvSpPr>
              <p:nvPr/>
            </p:nvSpPr>
            <p:spPr bwMode="auto">
              <a:xfrm>
                <a:off x="5847" y="3497"/>
                <a:ext cx="98" cy="98"/>
              </a:xfrm>
              <a:prstGeom prst="ellipse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75" name="Oval 53"/>
              <p:cNvSpPr>
                <a:spLocks noChangeArrowheads="1"/>
              </p:cNvSpPr>
              <p:nvPr/>
            </p:nvSpPr>
            <p:spPr bwMode="auto">
              <a:xfrm>
                <a:off x="5637" y="3516"/>
                <a:ext cx="196" cy="196"/>
              </a:xfrm>
              <a:prstGeom prst="ellipse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76" name="Oval 54"/>
              <p:cNvSpPr>
                <a:spLocks noChangeArrowheads="1"/>
              </p:cNvSpPr>
              <p:nvPr/>
            </p:nvSpPr>
            <p:spPr bwMode="auto">
              <a:xfrm>
                <a:off x="6186" y="3628"/>
                <a:ext cx="57" cy="57"/>
              </a:xfrm>
              <a:prstGeom prst="ellipse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77" name="Oval 55"/>
              <p:cNvSpPr>
                <a:spLocks noChangeArrowheads="1"/>
              </p:cNvSpPr>
              <p:nvPr/>
            </p:nvSpPr>
            <p:spPr bwMode="auto">
              <a:xfrm>
                <a:off x="5999" y="3605"/>
                <a:ext cx="68" cy="69"/>
              </a:xfrm>
              <a:prstGeom prst="ellipse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78" name="Oval 56"/>
              <p:cNvSpPr>
                <a:spLocks noChangeArrowheads="1"/>
              </p:cNvSpPr>
              <p:nvPr/>
            </p:nvSpPr>
            <p:spPr bwMode="auto">
              <a:xfrm>
                <a:off x="5928" y="3630"/>
                <a:ext cx="55" cy="55"/>
              </a:xfrm>
              <a:prstGeom prst="ellipse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79" name="Freeform 57"/>
              <p:cNvSpPr>
                <a:spLocks/>
              </p:cNvSpPr>
              <p:nvPr/>
            </p:nvSpPr>
            <p:spPr bwMode="auto">
              <a:xfrm>
                <a:off x="6124" y="3433"/>
                <a:ext cx="71" cy="195"/>
              </a:xfrm>
              <a:custGeom>
                <a:avLst/>
                <a:gdLst>
                  <a:gd name="T0" fmla="*/ 41 w 41"/>
                  <a:gd name="T1" fmla="*/ 113 h 113"/>
                  <a:gd name="T2" fmla="*/ 40 w 41"/>
                  <a:gd name="T3" fmla="*/ 113 h 113"/>
                  <a:gd name="T4" fmla="*/ 0 w 41"/>
                  <a:gd name="T5" fmla="*/ 0 h 113"/>
                  <a:gd name="T6" fmla="*/ 15 w 41"/>
                  <a:gd name="T7" fmla="*/ 0 h 113"/>
                  <a:gd name="T8" fmla="*/ 41 w 41"/>
                  <a:gd name="T9" fmla="*/ 11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3">
                    <a:moveTo>
                      <a:pt x="41" y="113"/>
                    </a:moveTo>
                    <a:cubicBezTo>
                      <a:pt x="40" y="113"/>
                      <a:pt x="40" y="113"/>
                      <a:pt x="40" y="1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30" y="77"/>
                      <a:pt x="41" y="113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80" name="Freeform 58"/>
              <p:cNvSpPr>
                <a:spLocks/>
              </p:cNvSpPr>
              <p:nvPr/>
            </p:nvSpPr>
            <p:spPr bwMode="auto">
              <a:xfrm>
                <a:off x="6049" y="3433"/>
                <a:ext cx="70" cy="174"/>
              </a:xfrm>
              <a:custGeom>
                <a:avLst/>
                <a:gdLst>
                  <a:gd name="T0" fmla="*/ 0 w 41"/>
                  <a:gd name="T1" fmla="*/ 101 h 101"/>
                  <a:gd name="T2" fmla="*/ 1 w 41"/>
                  <a:gd name="T3" fmla="*/ 101 h 101"/>
                  <a:gd name="T4" fmla="*/ 41 w 41"/>
                  <a:gd name="T5" fmla="*/ 0 h 101"/>
                  <a:gd name="T6" fmla="*/ 26 w 41"/>
                  <a:gd name="T7" fmla="*/ 0 h 101"/>
                  <a:gd name="T8" fmla="*/ 0 w 41"/>
                  <a:gd name="T9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01">
                    <a:moveTo>
                      <a:pt x="0" y="101"/>
                    </a:moveTo>
                    <a:cubicBezTo>
                      <a:pt x="1" y="101"/>
                      <a:pt x="1" y="101"/>
                      <a:pt x="1" y="10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11" y="69"/>
                      <a:pt x="0" y="101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81" name="Oval 59"/>
              <p:cNvSpPr>
                <a:spLocks noChangeArrowheads="1"/>
              </p:cNvSpPr>
              <p:nvPr/>
            </p:nvSpPr>
            <p:spPr bwMode="auto">
              <a:xfrm>
                <a:off x="5839" y="3659"/>
                <a:ext cx="165" cy="164"/>
              </a:xfrm>
              <a:prstGeom prst="ellipse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82" name="Oval 60"/>
              <p:cNvSpPr>
                <a:spLocks noChangeArrowheads="1"/>
              </p:cNvSpPr>
              <p:nvPr/>
            </p:nvSpPr>
            <p:spPr bwMode="auto">
              <a:xfrm>
                <a:off x="5751" y="3683"/>
                <a:ext cx="163" cy="162"/>
              </a:xfrm>
              <a:prstGeom prst="ellipse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83" name="Oval 61"/>
              <p:cNvSpPr>
                <a:spLocks noChangeArrowheads="1"/>
              </p:cNvSpPr>
              <p:nvPr/>
            </p:nvSpPr>
            <p:spPr bwMode="auto">
              <a:xfrm>
                <a:off x="5709" y="3564"/>
                <a:ext cx="186" cy="186"/>
              </a:xfrm>
              <a:prstGeom prst="ellipse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84" name="Oval 62"/>
              <p:cNvSpPr>
                <a:spLocks noChangeArrowheads="1"/>
              </p:cNvSpPr>
              <p:nvPr/>
            </p:nvSpPr>
            <p:spPr bwMode="auto">
              <a:xfrm>
                <a:off x="6405" y="3621"/>
                <a:ext cx="179" cy="179"/>
              </a:xfrm>
              <a:prstGeom prst="ellipse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85" name="Freeform 63"/>
              <p:cNvSpPr>
                <a:spLocks/>
              </p:cNvSpPr>
              <p:nvPr/>
            </p:nvSpPr>
            <p:spPr bwMode="auto">
              <a:xfrm>
                <a:off x="6107" y="3699"/>
                <a:ext cx="239" cy="146"/>
              </a:xfrm>
              <a:custGeom>
                <a:avLst/>
                <a:gdLst>
                  <a:gd name="T0" fmla="*/ 102 w 139"/>
                  <a:gd name="T1" fmla="*/ 0 h 85"/>
                  <a:gd name="T2" fmla="*/ 84 w 139"/>
                  <a:gd name="T3" fmla="*/ 5 h 85"/>
                  <a:gd name="T4" fmla="*/ 66 w 139"/>
                  <a:gd name="T5" fmla="*/ 0 h 85"/>
                  <a:gd name="T6" fmla="*/ 31 w 139"/>
                  <a:gd name="T7" fmla="*/ 31 h 85"/>
                  <a:gd name="T8" fmla="*/ 28 w 139"/>
                  <a:gd name="T9" fmla="*/ 30 h 85"/>
                  <a:gd name="T10" fmla="*/ 0 w 139"/>
                  <a:gd name="T11" fmla="*/ 58 h 85"/>
                  <a:gd name="T12" fmla="*/ 28 w 139"/>
                  <a:gd name="T13" fmla="*/ 85 h 85"/>
                  <a:gd name="T14" fmla="*/ 52 w 139"/>
                  <a:gd name="T15" fmla="*/ 69 h 85"/>
                  <a:gd name="T16" fmla="*/ 66 w 139"/>
                  <a:gd name="T17" fmla="*/ 72 h 85"/>
                  <a:gd name="T18" fmla="*/ 84 w 139"/>
                  <a:gd name="T19" fmla="*/ 67 h 85"/>
                  <a:gd name="T20" fmla="*/ 102 w 139"/>
                  <a:gd name="T21" fmla="*/ 72 h 85"/>
                  <a:gd name="T22" fmla="*/ 139 w 139"/>
                  <a:gd name="T23" fmla="*/ 36 h 85"/>
                  <a:gd name="T24" fmla="*/ 102 w 139"/>
                  <a:gd name="T2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85">
                    <a:moveTo>
                      <a:pt x="102" y="0"/>
                    </a:moveTo>
                    <a:cubicBezTo>
                      <a:pt x="96" y="0"/>
                      <a:pt x="90" y="2"/>
                      <a:pt x="84" y="5"/>
                    </a:cubicBezTo>
                    <a:cubicBezTo>
                      <a:pt x="79" y="2"/>
                      <a:pt x="73" y="0"/>
                      <a:pt x="66" y="0"/>
                    </a:cubicBezTo>
                    <a:cubicBezTo>
                      <a:pt x="48" y="0"/>
                      <a:pt x="33" y="13"/>
                      <a:pt x="31" y="31"/>
                    </a:cubicBezTo>
                    <a:cubicBezTo>
                      <a:pt x="30" y="31"/>
                      <a:pt x="29" y="30"/>
                      <a:pt x="28" y="30"/>
                    </a:cubicBezTo>
                    <a:cubicBezTo>
                      <a:pt x="12" y="30"/>
                      <a:pt x="0" y="43"/>
                      <a:pt x="0" y="58"/>
                    </a:cubicBezTo>
                    <a:cubicBezTo>
                      <a:pt x="0" y="73"/>
                      <a:pt x="12" y="85"/>
                      <a:pt x="28" y="85"/>
                    </a:cubicBezTo>
                    <a:cubicBezTo>
                      <a:pt x="39" y="85"/>
                      <a:pt x="48" y="79"/>
                      <a:pt x="52" y="69"/>
                    </a:cubicBezTo>
                    <a:cubicBezTo>
                      <a:pt x="57" y="71"/>
                      <a:pt x="61" y="72"/>
                      <a:pt x="66" y="72"/>
                    </a:cubicBezTo>
                    <a:cubicBezTo>
                      <a:pt x="73" y="72"/>
                      <a:pt x="79" y="70"/>
                      <a:pt x="84" y="67"/>
                    </a:cubicBezTo>
                    <a:cubicBezTo>
                      <a:pt x="90" y="70"/>
                      <a:pt x="96" y="72"/>
                      <a:pt x="102" y="72"/>
                    </a:cubicBezTo>
                    <a:cubicBezTo>
                      <a:pt x="122" y="72"/>
                      <a:pt x="139" y="56"/>
                      <a:pt x="139" y="36"/>
                    </a:cubicBezTo>
                    <a:cubicBezTo>
                      <a:pt x="139" y="16"/>
                      <a:pt x="122" y="0"/>
                      <a:pt x="102" y="0"/>
                    </a:cubicBezTo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86" name="Oval 64"/>
              <p:cNvSpPr>
                <a:spLocks noChangeArrowheads="1"/>
              </p:cNvSpPr>
              <p:nvPr/>
            </p:nvSpPr>
            <p:spPr bwMode="auto">
              <a:xfrm>
                <a:off x="6245" y="3614"/>
                <a:ext cx="155" cy="154"/>
              </a:xfrm>
              <a:prstGeom prst="ellipse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87" name="Oval 65"/>
              <p:cNvSpPr>
                <a:spLocks noChangeArrowheads="1"/>
              </p:cNvSpPr>
              <p:nvPr/>
            </p:nvSpPr>
            <p:spPr bwMode="auto">
              <a:xfrm>
                <a:off x="6369" y="3504"/>
                <a:ext cx="211" cy="212"/>
              </a:xfrm>
              <a:prstGeom prst="ellipse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88" name="Oval 66"/>
              <p:cNvSpPr>
                <a:spLocks noChangeArrowheads="1"/>
              </p:cNvSpPr>
              <p:nvPr/>
            </p:nvSpPr>
            <p:spPr bwMode="auto">
              <a:xfrm>
                <a:off x="6300" y="3637"/>
                <a:ext cx="210" cy="212"/>
              </a:xfrm>
              <a:prstGeom prst="ellipse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89" name="Oval 67"/>
              <p:cNvSpPr>
                <a:spLocks noChangeArrowheads="1"/>
              </p:cNvSpPr>
              <p:nvPr/>
            </p:nvSpPr>
            <p:spPr bwMode="auto">
              <a:xfrm>
                <a:off x="6441" y="3447"/>
                <a:ext cx="134" cy="134"/>
              </a:xfrm>
              <a:prstGeom prst="ellipse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90" name="Freeform 68"/>
              <p:cNvSpPr>
                <a:spLocks/>
              </p:cNvSpPr>
              <p:nvPr/>
            </p:nvSpPr>
            <p:spPr bwMode="auto">
              <a:xfrm>
                <a:off x="5925" y="3128"/>
                <a:ext cx="136" cy="296"/>
              </a:xfrm>
              <a:custGeom>
                <a:avLst/>
                <a:gdLst>
                  <a:gd name="T0" fmla="*/ 0 w 79"/>
                  <a:gd name="T1" fmla="*/ 172 h 172"/>
                  <a:gd name="T2" fmla="*/ 79 w 79"/>
                  <a:gd name="T3" fmla="*/ 172 h 172"/>
                  <a:gd name="T4" fmla="*/ 79 w 79"/>
                  <a:gd name="T5" fmla="*/ 0 h 172"/>
                  <a:gd name="T6" fmla="*/ 50 w 79"/>
                  <a:gd name="T7" fmla="*/ 40 h 172"/>
                  <a:gd name="T8" fmla="*/ 22 w 79"/>
                  <a:gd name="T9" fmla="*/ 71 h 172"/>
                  <a:gd name="T10" fmla="*/ 0 w 79"/>
                  <a:gd name="T11" fmla="*/ 121 h 172"/>
                  <a:gd name="T12" fmla="*/ 0 w 79"/>
                  <a:gd name="T13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172">
                    <a:moveTo>
                      <a:pt x="0" y="172"/>
                    </a:moveTo>
                    <a:cubicBezTo>
                      <a:pt x="79" y="172"/>
                      <a:pt x="79" y="172"/>
                      <a:pt x="79" y="172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2" y="51"/>
                      <a:pt x="32" y="61"/>
                      <a:pt x="22" y="71"/>
                    </a:cubicBezTo>
                    <a:cubicBezTo>
                      <a:pt x="8" y="84"/>
                      <a:pt x="0" y="102"/>
                      <a:pt x="0" y="121"/>
                    </a:cubicBez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0384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91" name="Freeform 69"/>
              <p:cNvSpPr>
                <a:spLocks/>
              </p:cNvSpPr>
              <p:nvPr/>
            </p:nvSpPr>
            <p:spPr bwMode="auto">
              <a:xfrm>
                <a:off x="6018" y="3128"/>
                <a:ext cx="43" cy="296"/>
              </a:xfrm>
              <a:custGeom>
                <a:avLst/>
                <a:gdLst>
                  <a:gd name="T0" fmla="*/ 0 w 43"/>
                  <a:gd name="T1" fmla="*/ 59 h 296"/>
                  <a:gd name="T2" fmla="*/ 0 w 43"/>
                  <a:gd name="T3" fmla="*/ 296 h 296"/>
                  <a:gd name="T4" fmla="*/ 43 w 43"/>
                  <a:gd name="T5" fmla="*/ 296 h 296"/>
                  <a:gd name="T6" fmla="*/ 43 w 43"/>
                  <a:gd name="T7" fmla="*/ 0 h 296"/>
                  <a:gd name="T8" fmla="*/ 0 w 43"/>
                  <a:gd name="T9" fmla="*/ 59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96">
                    <a:moveTo>
                      <a:pt x="0" y="59"/>
                    </a:moveTo>
                    <a:lnTo>
                      <a:pt x="0" y="296"/>
                    </a:lnTo>
                    <a:lnTo>
                      <a:pt x="43" y="296"/>
                    </a:lnTo>
                    <a:lnTo>
                      <a:pt x="43" y="0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005C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92" name="Freeform 70"/>
              <p:cNvSpPr>
                <a:spLocks/>
              </p:cNvSpPr>
              <p:nvPr/>
            </p:nvSpPr>
            <p:spPr bwMode="auto">
              <a:xfrm>
                <a:off x="6186" y="3128"/>
                <a:ext cx="136" cy="296"/>
              </a:xfrm>
              <a:custGeom>
                <a:avLst/>
                <a:gdLst>
                  <a:gd name="T0" fmla="*/ 79 w 79"/>
                  <a:gd name="T1" fmla="*/ 172 h 172"/>
                  <a:gd name="T2" fmla="*/ 0 w 79"/>
                  <a:gd name="T3" fmla="*/ 172 h 172"/>
                  <a:gd name="T4" fmla="*/ 0 w 79"/>
                  <a:gd name="T5" fmla="*/ 0 h 172"/>
                  <a:gd name="T6" fmla="*/ 29 w 79"/>
                  <a:gd name="T7" fmla="*/ 40 h 172"/>
                  <a:gd name="T8" fmla="*/ 58 w 79"/>
                  <a:gd name="T9" fmla="*/ 71 h 172"/>
                  <a:gd name="T10" fmla="*/ 79 w 79"/>
                  <a:gd name="T11" fmla="*/ 121 h 172"/>
                  <a:gd name="T12" fmla="*/ 79 w 79"/>
                  <a:gd name="T13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172">
                    <a:moveTo>
                      <a:pt x="79" y="172"/>
                    </a:moveTo>
                    <a:cubicBezTo>
                      <a:pt x="0" y="172"/>
                      <a:pt x="0" y="172"/>
                      <a:pt x="0" y="17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8" y="51"/>
                      <a:pt x="47" y="61"/>
                      <a:pt x="58" y="71"/>
                    </a:cubicBezTo>
                    <a:cubicBezTo>
                      <a:pt x="71" y="84"/>
                      <a:pt x="79" y="102"/>
                      <a:pt x="79" y="121"/>
                    </a:cubicBezTo>
                    <a:lnTo>
                      <a:pt x="79" y="172"/>
                    </a:lnTo>
                    <a:close/>
                  </a:path>
                </a:pathLst>
              </a:custGeom>
              <a:solidFill>
                <a:srgbClr val="0384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93" name="Freeform 71"/>
              <p:cNvSpPr>
                <a:spLocks/>
              </p:cNvSpPr>
              <p:nvPr/>
            </p:nvSpPr>
            <p:spPr bwMode="auto">
              <a:xfrm>
                <a:off x="6184" y="3128"/>
                <a:ext cx="44" cy="296"/>
              </a:xfrm>
              <a:custGeom>
                <a:avLst/>
                <a:gdLst>
                  <a:gd name="T0" fmla="*/ 44 w 44"/>
                  <a:gd name="T1" fmla="*/ 59 h 296"/>
                  <a:gd name="T2" fmla="*/ 44 w 44"/>
                  <a:gd name="T3" fmla="*/ 296 h 296"/>
                  <a:gd name="T4" fmla="*/ 0 w 44"/>
                  <a:gd name="T5" fmla="*/ 296 h 296"/>
                  <a:gd name="T6" fmla="*/ 0 w 44"/>
                  <a:gd name="T7" fmla="*/ 0 h 296"/>
                  <a:gd name="T8" fmla="*/ 44 w 44"/>
                  <a:gd name="T9" fmla="*/ 59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96">
                    <a:moveTo>
                      <a:pt x="44" y="59"/>
                    </a:moveTo>
                    <a:lnTo>
                      <a:pt x="44" y="296"/>
                    </a:lnTo>
                    <a:lnTo>
                      <a:pt x="0" y="296"/>
                    </a:lnTo>
                    <a:lnTo>
                      <a:pt x="0" y="0"/>
                    </a:lnTo>
                    <a:lnTo>
                      <a:pt x="44" y="59"/>
                    </a:lnTo>
                    <a:close/>
                  </a:path>
                </a:pathLst>
              </a:custGeom>
              <a:solidFill>
                <a:srgbClr val="005C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94" name="Freeform 72"/>
              <p:cNvSpPr>
                <a:spLocks/>
              </p:cNvSpPr>
              <p:nvPr/>
            </p:nvSpPr>
            <p:spPr bwMode="auto">
              <a:xfrm>
                <a:off x="6054" y="2864"/>
                <a:ext cx="137" cy="560"/>
              </a:xfrm>
              <a:custGeom>
                <a:avLst/>
                <a:gdLst>
                  <a:gd name="T0" fmla="*/ 44 w 80"/>
                  <a:gd name="T1" fmla="*/ 3 h 325"/>
                  <a:gd name="T2" fmla="*/ 44 w 80"/>
                  <a:gd name="T3" fmla="*/ 3 h 325"/>
                  <a:gd name="T4" fmla="*/ 36 w 80"/>
                  <a:gd name="T5" fmla="*/ 3 h 325"/>
                  <a:gd name="T6" fmla="*/ 0 w 80"/>
                  <a:gd name="T7" fmla="*/ 105 h 325"/>
                  <a:gd name="T8" fmla="*/ 0 w 80"/>
                  <a:gd name="T9" fmla="*/ 325 h 325"/>
                  <a:gd name="T10" fmla="*/ 80 w 80"/>
                  <a:gd name="T11" fmla="*/ 325 h 325"/>
                  <a:gd name="T12" fmla="*/ 80 w 80"/>
                  <a:gd name="T13" fmla="*/ 105 h 325"/>
                  <a:gd name="T14" fmla="*/ 44 w 80"/>
                  <a:gd name="T15" fmla="*/ 3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0" h="325">
                    <a:moveTo>
                      <a:pt x="44" y="3"/>
                    </a:moveTo>
                    <a:cubicBezTo>
                      <a:pt x="44" y="3"/>
                      <a:pt x="44" y="3"/>
                      <a:pt x="44" y="3"/>
                    </a:cubicBezTo>
                    <a:cubicBezTo>
                      <a:pt x="42" y="0"/>
                      <a:pt x="38" y="0"/>
                      <a:pt x="36" y="3"/>
                    </a:cubicBezTo>
                    <a:cubicBezTo>
                      <a:pt x="13" y="32"/>
                      <a:pt x="0" y="68"/>
                      <a:pt x="0" y="105"/>
                    </a:cubicBezTo>
                    <a:cubicBezTo>
                      <a:pt x="0" y="325"/>
                      <a:pt x="0" y="325"/>
                      <a:pt x="0" y="325"/>
                    </a:cubicBezTo>
                    <a:cubicBezTo>
                      <a:pt x="80" y="325"/>
                      <a:pt x="80" y="325"/>
                      <a:pt x="80" y="325"/>
                    </a:cubicBezTo>
                    <a:cubicBezTo>
                      <a:pt x="80" y="105"/>
                      <a:pt x="80" y="105"/>
                      <a:pt x="80" y="105"/>
                    </a:cubicBezTo>
                    <a:cubicBezTo>
                      <a:pt x="80" y="68"/>
                      <a:pt x="67" y="32"/>
                      <a:pt x="44" y="3"/>
                    </a:cubicBez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95" name="Freeform 73"/>
              <p:cNvSpPr>
                <a:spLocks/>
              </p:cNvSpPr>
              <p:nvPr/>
            </p:nvSpPr>
            <p:spPr bwMode="auto">
              <a:xfrm>
                <a:off x="6123" y="2866"/>
                <a:ext cx="68" cy="558"/>
              </a:xfrm>
              <a:custGeom>
                <a:avLst/>
                <a:gdLst>
                  <a:gd name="T0" fmla="*/ 40 w 40"/>
                  <a:gd name="T1" fmla="*/ 324 h 324"/>
                  <a:gd name="T2" fmla="*/ 40 w 40"/>
                  <a:gd name="T3" fmla="*/ 104 h 324"/>
                  <a:gd name="T4" fmla="*/ 4 w 40"/>
                  <a:gd name="T5" fmla="*/ 2 h 324"/>
                  <a:gd name="T6" fmla="*/ 0 w 40"/>
                  <a:gd name="T7" fmla="*/ 0 h 324"/>
                  <a:gd name="T8" fmla="*/ 0 w 40"/>
                  <a:gd name="T9" fmla="*/ 3 h 324"/>
                  <a:gd name="T10" fmla="*/ 0 w 40"/>
                  <a:gd name="T11" fmla="*/ 324 h 324"/>
                  <a:gd name="T12" fmla="*/ 40 w 40"/>
                  <a:gd name="T13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24">
                    <a:moveTo>
                      <a:pt x="40" y="324"/>
                    </a:moveTo>
                    <a:cubicBezTo>
                      <a:pt x="40" y="104"/>
                      <a:pt x="40" y="104"/>
                      <a:pt x="40" y="104"/>
                    </a:cubicBezTo>
                    <a:cubicBezTo>
                      <a:pt x="40" y="67"/>
                      <a:pt x="27" y="31"/>
                      <a:pt x="4" y="2"/>
                    </a:cubicBezTo>
                    <a:cubicBezTo>
                      <a:pt x="3" y="1"/>
                      <a:pt x="2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24"/>
                      <a:pt x="0" y="324"/>
                      <a:pt x="0" y="324"/>
                    </a:cubicBezTo>
                    <a:lnTo>
                      <a:pt x="40" y="3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96" name="Rectangle 74"/>
              <p:cNvSpPr>
                <a:spLocks noChangeArrowheads="1"/>
              </p:cNvSpPr>
              <p:nvPr/>
            </p:nvSpPr>
            <p:spPr bwMode="auto">
              <a:xfrm>
                <a:off x="6062" y="3424"/>
                <a:ext cx="121" cy="13"/>
              </a:xfrm>
              <a:prstGeom prst="rect">
                <a:avLst/>
              </a:prstGeom>
              <a:solidFill>
                <a:srgbClr val="4850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97" name="Freeform 75"/>
              <p:cNvSpPr>
                <a:spLocks/>
              </p:cNvSpPr>
              <p:nvPr/>
            </p:nvSpPr>
            <p:spPr bwMode="auto">
              <a:xfrm>
                <a:off x="6069" y="3004"/>
                <a:ext cx="107" cy="51"/>
              </a:xfrm>
              <a:custGeom>
                <a:avLst/>
                <a:gdLst>
                  <a:gd name="T0" fmla="*/ 62 w 62"/>
                  <a:gd name="T1" fmla="*/ 30 h 30"/>
                  <a:gd name="T2" fmla="*/ 51 w 62"/>
                  <a:gd name="T3" fmla="*/ 30 h 30"/>
                  <a:gd name="T4" fmla="*/ 31 w 62"/>
                  <a:gd name="T5" fmla="*/ 10 h 30"/>
                  <a:gd name="T6" fmla="*/ 11 w 62"/>
                  <a:gd name="T7" fmla="*/ 30 h 30"/>
                  <a:gd name="T8" fmla="*/ 0 w 62"/>
                  <a:gd name="T9" fmla="*/ 30 h 30"/>
                  <a:gd name="T10" fmla="*/ 31 w 62"/>
                  <a:gd name="T11" fmla="*/ 0 h 30"/>
                  <a:gd name="T12" fmla="*/ 62 w 62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30">
                    <a:moveTo>
                      <a:pt x="62" y="30"/>
                    </a:move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19"/>
                      <a:pt x="42" y="10"/>
                      <a:pt x="31" y="10"/>
                    </a:cubicBezTo>
                    <a:cubicBezTo>
                      <a:pt x="20" y="10"/>
                      <a:pt x="11" y="19"/>
                      <a:pt x="11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4" y="0"/>
                      <a:pt x="31" y="0"/>
                    </a:cubicBezTo>
                    <a:cubicBezTo>
                      <a:pt x="48" y="0"/>
                      <a:pt x="62" y="13"/>
                      <a:pt x="62" y="30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98" name="Freeform 76"/>
              <p:cNvSpPr>
                <a:spLocks/>
              </p:cNvSpPr>
              <p:nvPr/>
            </p:nvSpPr>
            <p:spPr bwMode="auto">
              <a:xfrm>
                <a:off x="6076" y="2864"/>
                <a:ext cx="93" cy="73"/>
              </a:xfrm>
              <a:custGeom>
                <a:avLst/>
                <a:gdLst>
                  <a:gd name="T0" fmla="*/ 54 w 54"/>
                  <a:gd name="T1" fmla="*/ 42 h 42"/>
                  <a:gd name="T2" fmla="*/ 31 w 54"/>
                  <a:gd name="T3" fmla="*/ 3 h 42"/>
                  <a:gd name="T4" fmla="*/ 23 w 54"/>
                  <a:gd name="T5" fmla="*/ 3 h 42"/>
                  <a:gd name="T6" fmla="*/ 0 w 54"/>
                  <a:gd name="T7" fmla="*/ 42 h 42"/>
                  <a:gd name="T8" fmla="*/ 54 w 54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42">
                    <a:moveTo>
                      <a:pt x="54" y="42"/>
                    </a:moveTo>
                    <a:cubicBezTo>
                      <a:pt x="49" y="28"/>
                      <a:pt x="41" y="15"/>
                      <a:pt x="31" y="3"/>
                    </a:cubicBezTo>
                    <a:cubicBezTo>
                      <a:pt x="29" y="0"/>
                      <a:pt x="25" y="0"/>
                      <a:pt x="23" y="3"/>
                    </a:cubicBezTo>
                    <a:cubicBezTo>
                      <a:pt x="13" y="15"/>
                      <a:pt x="6" y="28"/>
                      <a:pt x="0" y="42"/>
                    </a:cubicBezTo>
                    <a:lnTo>
                      <a:pt x="54" y="42"/>
                    </a:lnTo>
                    <a:close/>
                  </a:path>
                </a:pathLst>
              </a:custGeom>
              <a:solidFill>
                <a:srgbClr val="5366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99" name="Freeform 77"/>
              <p:cNvSpPr>
                <a:spLocks/>
              </p:cNvSpPr>
              <p:nvPr/>
            </p:nvSpPr>
            <p:spPr bwMode="auto">
              <a:xfrm>
                <a:off x="5709" y="3647"/>
                <a:ext cx="164" cy="91"/>
              </a:xfrm>
              <a:custGeom>
                <a:avLst/>
                <a:gdLst>
                  <a:gd name="T0" fmla="*/ 48 w 95"/>
                  <a:gd name="T1" fmla="*/ 42 h 53"/>
                  <a:gd name="T2" fmla="*/ 1 w 95"/>
                  <a:gd name="T3" fmla="*/ 0 h 53"/>
                  <a:gd name="T4" fmla="*/ 0 w 95"/>
                  <a:gd name="T5" fmla="*/ 5 h 53"/>
                  <a:gd name="T6" fmla="*/ 48 w 95"/>
                  <a:gd name="T7" fmla="*/ 53 h 53"/>
                  <a:gd name="T8" fmla="*/ 95 w 95"/>
                  <a:gd name="T9" fmla="*/ 5 h 53"/>
                  <a:gd name="T10" fmla="*/ 95 w 95"/>
                  <a:gd name="T11" fmla="*/ 0 h 53"/>
                  <a:gd name="T12" fmla="*/ 48 w 95"/>
                  <a:gd name="T13" fmla="*/ 4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53">
                    <a:moveTo>
                      <a:pt x="48" y="42"/>
                    </a:moveTo>
                    <a:cubicBezTo>
                      <a:pt x="23" y="42"/>
                      <a:pt x="3" y="24"/>
                      <a:pt x="1" y="0"/>
                    </a:cubicBezTo>
                    <a:cubicBezTo>
                      <a:pt x="0" y="2"/>
                      <a:pt x="0" y="4"/>
                      <a:pt x="0" y="5"/>
                    </a:cubicBezTo>
                    <a:cubicBezTo>
                      <a:pt x="0" y="32"/>
                      <a:pt x="21" y="53"/>
                      <a:pt x="48" y="53"/>
                    </a:cubicBezTo>
                    <a:cubicBezTo>
                      <a:pt x="74" y="53"/>
                      <a:pt x="95" y="32"/>
                      <a:pt x="95" y="5"/>
                    </a:cubicBezTo>
                    <a:cubicBezTo>
                      <a:pt x="95" y="4"/>
                      <a:pt x="95" y="2"/>
                      <a:pt x="95" y="0"/>
                    </a:cubicBezTo>
                    <a:cubicBezTo>
                      <a:pt x="92" y="24"/>
                      <a:pt x="72" y="42"/>
                      <a:pt x="48" y="42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00" name="Freeform 78"/>
              <p:cNvSpPr>
                <a:spLocks/>
              </p:cNvSpPr>
              <p:nvPr/>
            </p:nvSpPr>
            <p:spPr bwMode="auto">
              <a:xfrm>
                <a:off x="6308" y="3633"/>
                <a:ext cx="116" cy="112"/>
              </a:xfrm>
              <a:custGeom>
                <a:avLst/>
                <a:gdLst>
                  <a:gd name="T0" fmla="*/ 20 w 67"/>
                  <a:gd name="T1" fmla="*/ 46 h 65"/>
                  <a:gd name="T2" fmla="*/ 17 w 67"/>
                  <a:gd name="T3" fmla="*/ 0 h 65"/>
                  <a:gd name="T4" fmla="*/ 14 w 67"/>
                  <a:gd name="T5" fmla="*/ 2 h 65"/>
                  <a:gd name="T6" fmla="*/ 15 w 67"/>
                  <a:gd name="T7" fmla="*/ 52 h 65"/>
                  <a:gd name="T8" fmla="*/ 64 w 67"/>
                  <a:gd name="T9" fmla="*/ 51 h 65"/>
                  <a:gd name="T10" fmla="*/ 67 w 67"/>
                  <a:gd name="T11" fmla="*/ 48 h 65"/>
                  <a:gd name="T12" fmla="*/ 20 w 67"/>
                  <a:gd name="T1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65">
                    <a:moveTo>
                      <a:pt x="20" y="46"/>
                    </a:moveTo>
                    <a:cubicBezTo>
                      <a:pt x="7" y="34"/>
                      <a:pt x="6" y="14"/>
                      <a:pt x="17" y="0"/>
                    </a:cubicBezTo>
                    <a:cubicBezTo>
                      <a:pt x="16" y="0"/>
                      <a:pt x="15" y="1"/>
                      <a:pt x="14" y="2"/>
                    </a:cubicBezTo>
                    <a:cubicBezTo>
                      <a:pt x="0" y="16"/>
                      <a:pt x="1" y="38"/>
                      <a:pt x="15" y="52"/>
                    </a:cubicBezTo>
                    <a:cubicBezTo>
                      <a:pt x="29" y="65"/>
                      <a:pt x="51" y="65"/>
                      <a:pt x="64" y="51"/>
                    </a:cubicBezTo>
                    <a:cubicBezTo>
                      <a:pt x="65" y="50"/>
                      <a:pt x="66" y="49"/>
                      <a:pt x="67" y="48"/>
                    </a:cubicBezTo>
                    <a:cubicBezTo>
                      <a:pt x="53" y="59"/>
                      <a:pt x="33" y="59"/>
                      <a:pt x="20" y="46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01" name="Freeform 79"/>
              <p:cNvSpPr>
                <a:spLocks/>
              </p:cNvSpPr>
              <p:nvPr/>
            </p:nvSpPr>
            <p:spPr bwMode="auto">
              <a:xfrm>
                <a:off x="5969" y="3706"/>
                <a:ext cx="61" cy="98"/>
              </a:xfrm>
              <a:custGeom>
                <a:avLst/>
                <a:gdLst>
                  <a:gd name="T0" fmla="*/ 28 w 35"/>
                  <a:gd name="T1" fmla="*/ 30 h 57"/>
                  <a:gd name="T2" fmla="*/ 0 w 35"/>
                  <a:gd name="T3" fmla="*/ 55 h 57"/>
                  <a:gd name="T4" fmla="*/ 3 w 35"/>
                  <a:gd name="T5" fmla="*/ 56 h 57"/>
                  <a:gd name="T6" fmla="*/ 34 w 35"/>
                  <a:gd name="T7" fmla="*/ 31 h 57"/>
                  <a:gd name="T8" fmla="*/ 9 w 35"/>
                  <a:gd name="T9" fmla="*/ 0 h 57"/>
                  <a:gd name="T10" fmla="*/ 7 w 35"/>
                  <a:gd name="T11" fmla="*/ 0 h 57"/>
                  <a:gd name="T12" fmla="*/ 6 w 35"/>
                  <a:gd name="T13" fmla="*/ 0 h 57"/>
                  <a:gd name="T14" fmla="*/ 28 w 35"/>
                  <a:gd name="T15" fmla="*/ 3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7">
                    <a:moveTo>
                      <a:pt x="28" y="30"/>
                    </a:moveTo>
                    <a:cubicBezTo>
                      <a:pt x="26" y="44"/>
                      <a:pt x="14" y="55"/>
                      <a:pt x="0" y="55"/>
                    </a:cubicBezTo>
                    <a:cubicBezTo>
                      <a:pt x="1" y="55"/>
                      <a:pt x="2" y="56"/>
                      <a:pt x="3" y="56"/>
                    </a:cubicBezTo>
                    <a:cubicBezTo>
                      <a:pt x="18" y="57"/>
                      <a:pt x="32" y="46"/>
                      <a:pt x="34" y="31"/>
                    </a:cubicBezTo>
                    <a:cubicBezTo>
                      <a:pt x="35" y="15"/>
                      <a:pt x="24" y="1"/>
                      <a:pt x="9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0" y="3"/>
                      <a:pt x="29" y="16"/>
                      <a:pt x="28" y="3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02" name="Freeform 80"/>
              <p:cNvSpPr>
                <a:spLocks/>
              </p:cNvSpPr>
              <p:nvPr/>
            </p:nvSpPr>
            <p:spPr bwMode="auto">
              <a:xfrm>
                <a:off x="6176" y="3728"/>
                <a:ext cx="62" cy="100"/>
              </a:xfrm>
              <a:custGeom>
                <a:avLst/>
                <a:gdLst>
                  <a:gd name="T0" fmla="*/ 28 w 36"/>
                  <a:gd name="T1" fmla="*/ 31 h 58"/>
                  <a:gd name="T2" fmla="*/ 0 w 36"/>
                  <a:gd name="T3" fmla="*/ 56 h 58"/>
                  <a:gd name="T4" fmla="*/ 4 w 36"/>
                  <a:gd name="T5" fmla="*/ 56 h 58"/>
                  <a:gd name="T6" fmla="*/ 35 w 36"/>
                  <a:gd name="T7" fmla="*/ 31 h 58"/>
                  <a:gd name="T8" fmla="*/ 10 w 36"/>
                  <a:gd name="T9" fmla="*/ 0 h 58"/>
                  <a:gd name="T10" fmla="*/ 8 w 36"/>
                  <a:gd name="T11" fmla="*/ 0 h 58"/>
                  <a:gd name="T12" fmla="*/ 7 w 36"/>
                  <a:gd name="T13" fmla="*/ 0 h 58"/>
                  <a:gd name="T14" fmla="*/ 28 w 36"/>
                  <a:gd name="T15" fmla="*/ 3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58">
                    <a:moveTo>
                      <a:pt x="28" y="31"/>
                    </a:moveTo>
                    <a:cubicBezTo>
                      <a:pt x="27" y="45"/>
                      <a:pt x="15" y="56"/>
                      <a:pt x="0" y="56"/>
                    </a:cubicBezTo>
                    <a:cubicBezTo>
                      <a:pt x="1" y="56"/>
                      <a:pt x="2" y="56"/>
                      <a:pt x="4" y="56"/>
                    </a:cubicBezTo>
                    <a:cubicBezTo>
                      <a:pt x="19" y="58"/>
                      <a:pt x="33" y="47"/>
                      <a:pt x="35" y="31"/>
                    </a:cubicBezTo>
                    <a:cubicBezTo>
                      <a:pt x="36" y="16"/>
                      <a:pt x="25" y="2"/>
                      <a:pt x="10" y="0"/>
                    </a:cubicBezTo>
                    <a:cubicBezTo>
                      <a:pt x="9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20" y="3"/>
                      <a:pt x="30" y="16"/>
                      <a:pt x="28" y="31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03" name="Freeform 81"/>
              <p:cNvSpPr>
                <a:spLocks/>
              </p:cNvSpPr>
              <p:nvPr/>
            </p:nvSpPr>
            <p:spPr bwMode="auto">
              <a:xfrm>
                <a:off x="5899" y="3681"/>
                <a:ext cx="43" cy="62"/>
              </a:xfrm>
              <a:custGeom>
                <a:avLst/>
                <a:gdLst>
                  <a:gd name="T0" fmla="*/ 6 w 25"/>
                  <a:gd name="T1" fmla="*/ 20 h 36"/>
                  <a:gd name="T2" fmla="*/ 16 w 25"/>
                  <a:gd name="T3" fmla="*/ 0 h 36"/>
                  <a:gd name="T4" fmla="*/ 14 w 25"/>
                  <a:gd name="T5" fmla="*/ 1 h 36"/>
                  <a:gd name="T6" fmla="*/ 2 w 25"/>
                  <a:gd name="T7" fmla="*/ 21 h 36"/>
                  <a:gd name="T8" fmla="*/ 23 w 25"/>
                  <a:gd name="T9" fmla="*/ 34 h 36"/>
                  <a:gd name="T10" fmla="*/ 25 w 25"/>
                  <a:gd name="T11" fmla="*/ 33 h 36"/>
                  <a:gd name="T12" fmla="*/ 6 w 25"/>
                  <a:gd name="T13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6">
                    <a:moveTo>
                      <a:pt x="6" y="20"/>
                    </a:moveTo>
                    <a:cubicBezTo>
                      <a:pt x="4" y="12"/>
                      <a:pt x="8" y="3"/>
                      <a:pt x="16" y="0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5" y="3"/>
                      <a:pt x="0" y="12"/>
                      <a:pt x="2" y="21"/>
                    </a:cubicBezTo>
                    <a:cubicBezTo>
                      <a:pt x="5" y="30"/>
                      <a:pt x="14" y="36"/>
                      <a:pt x="23" y="34"/>
                    </a:cubicBezTo>
                    <a:cubicBezTo>
                      <a:pt x="24" y="33"/>
                      <a:pt x="24" y="33"/>
                      <a:pt x="25" y="33"/>
                    </a:cubicBezTo>
                    <a:cubicBezTo>
                      <a:pt x="16" y="34"/>
                      <a:pt x="8" y="29"/>
                      <a:pt x="6" y="20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04" name="Freeform 82"/>
              <p:cNvSpPr>
                <a:spLocks/>
              </p:cNvSpPr>
              <p:nvPr/>
            </p:nvSpPr>
            <p:spPr bwMode="auto">
              <a:xfrm>
                <a:off x="5809" y="3478"/>
                <a:ext cx="66" cy="79"/>
              </a:xfrm>
              <a:custGeom>
                <a:avLst/>
                <a:gdLst>
                  <a:gd name="T0" fmla="*/ 28 w 38"/>
                  <a:gd name="T1" fmla="*/ 29 h 46"/>
                  <a:gd name="T2" fmla="*/ 0 w 38"/>
                  <a:gd name="T3" fmla="*/ 38 h 46"/>
                  <a:gd name="T4" fmla="*/ 2 w 38"/>
                  <a:gd name="T5" fmla="*/ 40 h 46"/>
                  <a:gd name="T6" fmla="*/ 32 w 38"/>
                  <a:gd name="T7" fmla="*/ 31 h 46"/>
                  <a:gd name="T8" fmla="*/ 24 w 38"/>
                  <a:gd name="T9" fmla="*/ 1 h 46"/>
                  <a:gd name="T10" fmla="*/ 22 w 38"/>
                  <a:gd name="T11" fmla="*/ 0 h 46"/>
                  <a:gd name="T12" fmla="*/ 28 w 38"/>
                  <a:gd name="T13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46">
                    <a:moveTo>
                      <a:pt x="28" y="29"/>
                    </a:moveTo>
                    <a:cubicBezTo>
                      <a:pt x="22" y="39"/>
                      <a:pt x="10" y="42"/>
                      <a:pt x="0" y="38"/>
                    </a:cubicBezTo>
                    <a:cubicBezTo>
                      <a:pt x="1" y="39"/>
                      <a:pt x="1" y="39"/>
                      <a:pt x="2" y="40"/>
                    </a:cubicBezTo>
                    <a:cubicBezTo>
                      <a:pt x="13" y="46"/>
                      <a:pt x="26" y="42"/>
                      <a:pt x="32" y="31"/>
                    </a:cubicBezTo>
                    <a:cubicBezTo>
                      <a:pt x="38" y="21"/>
                      <a:pt x="34" y="7"/>
                      <a:pt x="24" y="1"/>
                    </a:cubicBezTo>
                    <a:cubicBezTo>
                      <a:pt x="23" y="1"/>
                      <a:pt x="22" y="0"/>
                      <a:pt x="22" y="0"/>
                    </a:cubicBezTo>
                    <a:cubicBezTo>
                      <a:pt x="31" y="7"/>
                      <a:pt x="33" y="19"/>
                      <a:pt x="28" y="29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05" name="Freeform 83"/>
              <p:cNvSpPr>
                <a:spLocks/>
              </p:cNvSpPr>
              <p:nvPr/>
            </p:nvSpPr>
            <p:spPr bwMode="auto">
              <a:xfrm>
                <a:off x="6444" y="3590"/>
                <a:ext cx="66" cy="79"/>
              </a:xfrm>
              <a:custGeom>
                <a:avLst/>
                <a:gdLst>
                  <a:gd name="T0" fmla="*/ 28 w 38"/>
                  <a:gd name="T1" fmla="*/ 29 h 46"/>
                  <a:gd name="T2" fmla="*/ 0 w 38"/>
                  <a:gd name="T3" fmla="*/ 38 h 46"/>
                  <a:gd name="T4" fmla="*/ 2 w 38"/>
                  <a:gd name="T5" fmla="*/ 40 h 46"/>
                  <a:gd name="T6" fmla="*/ 32 w 38"/>
                  <a:gd name="T7" fmla="*/ 31 h 46"/>
                  <a:gd name="T8" fmla="*/ 24 w 38"/>
                  <a:gd name="T9" fmla="*/ 1 h 46"/>
                  <a:gd name="T10" fmla="*/ 21 w 38"/>
                  <a:gd name="T11" fmla="*/ 0 h 46"/>
                  <a:gd name="T12" fmla="*/ 28 w 38"/>
                  <a:gd name="T13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46">
                    <a:moveTo>
                      <a:pt x="28" y="29"/>
                    </a:moveTo>
                    <a:cubicBezTo>
                      <a:pt x="22" y="39"/>
                      <a:pt x="10" y="43"/>
                      <a:pt x="0" y="38"/>
                    </a:cubicBezTo>
                    <a:cubicBezTo>
                      <a:pt x="0" y="39"/>
                      <a:pt x="1" y="39"/>
                      <a:pt x="2" y="40"/>
                    </a:cubicBezTo>
                    <a:cubicBezTo>
                      <a:pt x="12" y="46"/>
                      <a:pt x="26" y="42"/>
                      <a:pt x="32" y="31"/>
                    </a:cubicBezTo>
                    <a:cubicBezTo>
                      <a:pt x="38" y="21"/>
                      <a:pt x="34" y="7"/>
                      <a:pt x="24" y="1"/>
                    </a:cubicBezTo>
                    <a:cubicBezTo>
                      <a:pt x="23" y="1"/>
                      <a:pt x="22" y="1"/>
                      <a:pt x="21" y="0"/>
                    </a:cubicBezTo>
                    <a:cubicBezTo>
                      <a:pt x="30" y="7"/>
                      <a:pt x="33" y="19"/>
                      <a:pt x="28" y="29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06" name="Freeform 84"/>
              <p:cNvSpPr>
                <a:spLocks/>
              </p:cNvSpPr>
              <p:nvPr/>
            </p:nvSpPr>
            <p:spPr bwMode="auto">
              <a:xfrm>
                <a:off x="6455" y="3737"/>
                <a:ext cx="75" cy="69"/>
              </a:xfrm>
              <a:custGeom>
                <a:avLst/>
                <a:gdLst>
                  <a:gd name="T0" fmla="*/ 14 w 44"/>
                  <a:gd name="T1" fmla="*/ 28 h 40"/>
                  <a:gd name="T2" fmla="*/ 10 w 44"/>
                  <a:gd name="T3" fmla="*/ 0 h 40"/>
                  <a:gd name="T4" fmla="*/ 8 w 44"/>
                  <a:gd name="T5" fmla="*/ 1 h 40"/>
                  <a:gd name="T6" fmla="*/ 11 w 44"/>
                  <a:gd name="T7" fmla="*/ 32 h 40"/>
                  <a:gd name="T8" fmla="*/ 42 w 44"/>
                  <a:gd name="T9" fmla="*/ 29 h 40"/>
                  <a:gd name="T10" fmla="*/ 44 w 44"/>
                  <a:gd name="T11" fmla="*/ 27 h 40"/>
                  <a:gd name="T12" fmla="*/ 14 w 44"/>
                  <a:gd name="T13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40">
                    <a:moveTo>
                      <a:pt x="14" y="28"/>
                    </a:moveTo>
                    <a:cubicBezTo>
                      <a:pt x="6" y="21"/>
                      <a:pt x="4" y="9"/>
                      <a:pt x="10" y="0"/>
                    </a:cubicBezTo>
                    <a:cubicBezTo>
                      <a:pt x="9" y="0"/>
                      <a:pt x="8" y="1"/>
                      <a:pt x="8" y="1"/>
                    </a:cubicBezTo>
                    <a:cubicBezTo>
                      <a:pt x="0" y="11"/>
                      <a:pt x="2" y="25"/>
                      <a:pt x="11" y="32"/>
                    </a:cubicBezTo>
                    <a:cubicBezTo>
                      <a:pt x="21" y="40"/>
                      <a:pt x="35" y="38"/>
                      <a:pt x="42" y="29"/>
                    </a:cubicBezTo>
                    <a:cubicBezTo>
                      <a:pt x="43" y="28"/>
                      <a:pt x="43" y="27"/>
                      <a:pt x="44" y="27"/>
                    </a:cubicBezTo>
                    <a:cubicBezTo>
                      <a:pt x="36" y="35"/>
                      <a:pt x="23" y="36"/>
                      <a:pt x="14" y="28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07" name="Freeform 85"/>
              <p:cNvSpPr>
                <a:spLocks/>
              </p:cNvSpPr>
              <p:nvPr/>
            </p:nvSpPr>
            <p:spPr bwMode="auto">
              <a:xfrm>
                <a:off x="6090" y="3673"/>
                <a:ext cx="76" cy="69"/>
              </a:xfrm>
              <a:custGeom>
                <a:avLst/>
                <a:gdLst>
                  <a:gd name="T0" fmla="*/ 15 w 44"/>
                  <a:gd name="T1" fmla="*/ 29 h 40"/>
                  <a:gd name="T2" fmla="*/ 10 w 44"/>
                  <a:gd name="T3" fmla="*/ 0 h 40"/>
                  <a:gd name="T4" fmla="*/ 8 w 44"/>
                  <a:gd name="T5" fmla="*/ 2 h 40"/>
                  <a:gd name="T6" fmla="*/ 12 w 44"/>
                  <a:gd name="T7" fmla="*/ 33 h 40"/>
                  <a:gd name="T8" fmla="*/ 43 w 44"/>
                  <a:gd name="T9" fmla="*/ 29 h 40"/>
                  <a:gd name="T10" fmla="*/ 44 w 44"/>
                  <a:gd name="T11" fmla="*/ 27 h 40"/>
                  <a:gd name="T12" fmla="*/ 15 w 44"/>
                  <a:gd name="T13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40">
                    <a:moveTo>
                      <a:pt x="15" y="29"/>
                    </a:moveTo>
                    <a:cubicBezTo>
                      <a:pt x="6" y="22"/>
                      <a:pt x="4" y="9"/>
                      <a:pt x="10" y="0"/>
                    </a:cubicBezTo>
                    <a:cubicBezTo>
                      <a:pt x="9" y="0"/>
                      <a:pt x="8" y="1"/>
                      <a:pt x="8" y="2"/>
                    </a:cubicBezTo>
                    <a:cubicBezTo>
                      <a:pt x="0" y="11"/>
                      <a:pt x="2" y="25"/>
                      <a:pt x="12" y="33"/>
                    </a:cubicBezTo>
                    <a:cubicBezTo>
                      <a:pt x="21" y="40"/>
                      <a:pt x="35" y="39"/>
                      <a:pt x="43" y="29"/>
                    </a:cubicBezTo>
                    <a:cubicBezTo>
                      <a:pt x="43" y="28"/>
                      <a:pt x="43" y="28"/>
                      <a:pt x="44" y="27"/>
                    </a:cubicBezTo>
                    <a:cubicBezTo>
                      <a:pt x="36" y="35"/>
                      <a:pt x="23" y="36"/>
                      <a:pt x="15" y="29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08" name="Freeform 86"/>
              <p:cNvSpPr>
                <a:spLocks/>
              </p:cNvSpPr>
              <p:nvPr/>
            </p:nvSpPr>
            <p:spPr bwMode="auto">
              <a:xfrm>
                <a:off x="6494" y="3519"/>
                <a:ext cx="81" cy="55"/>
              </a:xfrm>
              <a:custGeom>
                <a:avLst/>
                <a:gdLst>
                  <a:gd name="T0" fmla="*/ 26 w 47"/>
                  <a:gd name="T1" fmla="*/ 25 h 32"/>
                  <a:gd name="T2" fmla="*/ 0 w 47"/>
                  <a:gd name="T3" fmla="*/ 11 h 32"/>
                  <a:gd name="T4" fmla="*/ 1 w 47"/>
                  <a:gd name="T5" fmla="*/ 13 h 32"/>
                  <a:gd name="T6" fmla="*/ 27 w 47"/>
                  <a:gd name="T7" fmla="*/ 29 h 32"/>
                  <a:gd name="T8" fmla="*/ 44 w 47"/>
                  <a:gd name="T9" fmla="*/ 3 h 32"/>
                  <a:gd name="T10" fmla="*/ 43 w 47"/>
                  <a:gd name="T11" fmla="*/ 0 h 32"/>
                  <a:gd name="T12" fmla="*/ 26 w 47"/>
                  <a:gd name="T13" fmla="*/ 2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32">
                    <a:moveTo>
                      <a:pt x="26" y="25"/>
                    </a:moveTo>
                    <a:cubicBezTo>
                      <a:pt x="15" y="27"/>
                      <a:pt x="4" y="21"/>
                      <a:pt x="0" y="11"/>
                    </a:cubicBezTo>
                    <a:cubicBezTo>
                      <a:pt x="1" y="11"/>
                      <a:pt x="1" y="12"/>
                      <a:pt x="1" y="13"/>
                    </a:cubicBezTo>
                    <a:cubicBezTo>
                      <a:pt x="4" y="25"/>
                      <a:pt x="15" y="32"/>
                      <a:pt x="27" y="29"/>
                    </a:cubicBezTo>
                    <a:cubicBezTo>
                      <a:pt x="39" y="26"/>
                      <a:pt x="47" y="15"/>
                      <a:pt x="44" y="3"/>
                    </a:cubicBezTo>
                    <a:cubicBezTo>
                      <a:pt x="44" y="2"/>
                      <a:pt x="43" y="1"/>
                      <a:pt x="43" y="0"/>
                    </a:cubicBezTo>
                    <a:cubicBezTo>
                      <a:pt x="44" y="11"/>
                      <a:pt x="37" y="22"/>
                      <a:pt x="26" y="25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09" name="Freeform 87"/>
              <p:cNvSpPr>
                <a:spLocks/>
              </p:cNvSpPr>
              <p:nvPr/>
            </p:nvSpPr>
            <p:spPr bwMode="auto">
              <a:xfrm>
                <a:off x="6200" y="3638"/>
                <a:ext cx="53" cy="64"/>
              </a:xfrm>
              <a:custGeom>
                <a:avLst/>
                <a:gdLst>
                  <a:gd name="T0" fmla="*/ 23 w 31"/>
                  <a:gd name="T1" fmla="*/ 23 h 37"/>
                  <a:gd name="T2" fmla="*/ 0 w 31"/>
                  <a:gd name="T3" fmla="*/ 31 h 37"/>
                  <a:gd name="T4" fmla="*/ 2 w 31"/>
                  <a:gd name="T5" fmla="*/ 32 h 37"/>
                  <a:gd name="T6" fmla="*/ 26 w 31"/>
                  <a:gd name="T7" fmla="*/ 25 h 37"/>
                  <a:gd name="T8" fmla="*/ 19 w 31"/>
                  <a:gd name="T9" fmla="*/ 1 h 37"/>
                  <a:gd name="T10" fmla="*/ 18 w 31"/>
                  <a:gd name="T11" fmla="*/ 0 h 37"/>
                  <a:gd name="T12" fmla="*/ 23 w 31"/>
                  <a:gd name="T13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7">
                    <a:moveTo>
                      <a:pt x="23" y="23"/>
                    </a:moveTo>
                    <a:cubicBezTo>
                      <a:pt x="18" y="31"/>
                      <a:pt x="8" y="34"/>
                      <a:pt x="0" y="31"/>
                    </a:cubicBezTo>
                    <a:cubicBezTo>
                      <a:pt x="1" y="31"/>
                      <a:pt x="1" y="32"/>
                      <a:pt x="2" y="32"/>
                    </a:cubicBezTo>
                    <a:cubicBezTo>
                      <a:pt x="10" y="37"/>
                      <a:pt x="21" y="34"/>
                      <a:pt x="26" y="25"/>
                    </a:cubicBezTo>
                    <a:cubicBezTo>
                      <a:pt x="31" y="17"/>
                      <a:pt x="28" y="6"/>
                      <a:pt x="19" y="1"/>
                    </a:cubicBezTo>
                    <a:cubicBezTo>
                      <a:pt x="19" y="1"/>
                      <a:pt x="18" y="0"/>
                      <a:pt x="18" y="0"/>
                    </a:cubicBezTo>
                    <a:cubicBezTo>
                      <a:pt x="25" y="5"/>
                      <a:pt x="27" y="15"/>
                      <a:pt x="23" y="23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10" name="Freeform 88"/>
              <p:cNvSpPr>
                <a:spLocks/>
              </p:cNvSpPr>
              <p:nvPr/>
            </p:nvSpPr>
            <p:spPr bwMode="auto">
              <a:xfrm>
                <a:off x="5661" y="3524"/>
                <a:ext cx="88" cy="107"/>
              </a:xfrm>
              <a:custGeom>
                <a:avLst/>
                <a:gdLst>
                  <a:gd name="T0" fmla="*/ 14 w 51"/>
                  <a:gd name="T1" fmla="*/ 39 h 62"/>
                  <a:gd name="T2" fmla="*/ 23 w 51"/>
                  <a:gd name="T3" fmla="*/ 0 h 62"/>
                  <a:gd name="T4" fmla="*/ 20 w 51"/>
                  <a:gd name="T5" fmla="*/ 1 h 62"/>
                  <a:gd name="T6" fmla="*/ 8 w 51"/>
                  <a:gd name="T7" fmla="*/ 42 h 62"/>
                  <a:gd name="T8" fmla="*/ 49 w 51"/>
                  <a:gd name="T9" fmla="*/ 54 h 62"/>
                  <a:gd name="T10" fmla="*/ 51 w 51"/>
                  <a:gd name="T11" fmla="*/ 52 h 62"/>
                  <a:gd name="T12" fmla="*/ 14 w 51"/>
                  <a:gd name="T13" fmla="*/ 3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62">
                    <a:moveTo>
                      <a:pt x="14" y="39"/>
                    </a:moveTo>
                    <a:cubicBezTo>
                      <a:pt x="6" y="25"/>
                      <a:pt x="10" y="8"/>
                      <a:pt x="23" y="0"/>
                    </a:cubicBezTo>
                    <a:cubicBezTo>
                      <a:pt x="22" y="0"/>
                      <a:pt x="21" y="0"/>
                      <a:pt x="20" y="1"/>
                    </a:cubicBezTo>
                    <a:cubicBezTo>
                      <a:pt x="5" y="9"/>
                      <a:pt x="0" y="27"/>
                      <a:pt x="8" y="42"/>
                    </a:cubicBezTo>
                    <a:cubicBezTo>
                      <a:pt x="16" y="56"/>
                      <a:pt x="34" y="62"/>
                      <a:pt x="49" y="54"/>
                    </a:cubicBezTo>
                    <a:cubicBezTo>
                      <a:pt x="50" y="53"/>
                      <a:pt x="50" y="52"/>
                      <a:pt x="51" y="52"/>
                    </a:cubicBezTo>
                    <a:cubicBezTo>
                      <a:pt x="37" y="57"/>
                      <a:pt x="21" y="52"/>
                      <a:pt x="14" y="39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11" name="Freeform 89"/>
              <p:cNvSpPr>
                <a:spLocks/>
              </p:cNvSpPr>
              <p:nvPr/>
            </p:nvSpPr>
            <p:spPr bwMode="auto">
              <a:xfrm>
                <a:off x="6949" y="3438"/>
                <a:ext cx="282" cy="416"/>
              </a:xfrm>
              <a:custGeom>
                <a:avLst/>
                <a:gdLst>
                  <a:gd name="T0" fmla="*/ 222 w 282"/>
                  <a:gd name="T1" fmla="*/ 0 h 416"/>
                  <a:gd name="T2" fmla="*/ 282 w 282"/>
                  <a:gd name="T3" fmla="*/ 57 h 416"/>
                  <a:gd name="T4" fmla="*/ 282 w 282"/>
                  <a:gd name="T5" fmla="*/ 416 h 416"/>
                  <a:gd name="T6" fmla="*/ 0 w 282"/>
                  <a:gd name="T7" fmla="*/ 416 h 416"/>
                  <a:gd name="T8" fmla="*/ 0 w 282"/>
                  <a:gd name="T9" fmla="*/ 0 h 416"/>
                  <a:gd name="T10" fmla="*/ 222 w 282"/>
                  <a:gd name="T11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2" h="416">
                    <a:moveTo>
                      <a:pt x="222" y="0"/>
                    </a:moveTo>
                    <a:lnTo>
                      <a:pt x="282" y="57"/>
                    </a:lnTo>
                    <a:lnTo>
                      <a:pt x="282" y="416"/>
                    </a:lnTo>
                    <a:lnTo>
                      <a:pt x="0" y="416"/>
                    </a:lnTo>
                    <a:lnTo>
                      <a:pt x="0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12" name="Freeform 90"/>
              <p:cNvSpPr>
                <a:spLocks/>
              </p:cNvSpPr>
              <p:nvPr/>
            </p:nvSpPr>
            <p:spPr bwMode="auto">
              <a:xfrm>
                <a:off x="6949" y="3438"/>
                <a:ext cx="282" cy="416"/>
              </a:xfrm>
              <a:custGeom>
                <a:avLst/>
                <a:gdLst>
                  <a:gd name="T0" fmla="*/ 222 w 282"/>
                  <a:gd name="T1" fmla="*/ 0 h 416"/>
                  <a:gd name="T2" fmla="*/ 282 w 282"/>
                  <a:gd name="T3" fmla="*/ 57 h 416"/>
                  <a:gd name="T4" fmla="*/ 282 w 282"/>
                  <a:gd name="T5" fmla="*/ 416 h 416"/>
                  <a:gd name="T6" fmla="*/ 0 w 282"/>
                  <a:gd name="T7" fmla="*/ 416 h 416"/>
                  <a:gd name="T8" fmla="*/ 0 w 282"/>
                  <a:gd name="T9" fmla="*/ 0 h 416"/>
                  <a:gd name="T10" fmla="*/ 222 w 282"/>
                  <a:gd name="T11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2" h="416">
                    <a:moveTo>
                      <a:pt x="222" y="0"/>
                    </a:moveTo>
                    <a:lnTo>
                      <a:pt x="282" y="57"/>
                    </a:lnTo>
                    <a:lnTo>
                      <a:pt x="282" y="416"/>
                    </a:lnTo>
                    <a:lnTo>
                      <a:pt x="0" y="416"/>
                    </a:lnTo>
                    <a:lnTo>
                      <a:pt x="0" y="0"/>
                    </a:lnTo>
                    <a:lnTo>
                      <a:pt x="2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13" name="Freeform 91"/>
              <p:cNvSpPr>
                <a:spLocks/>
              </p:cNvSpPr>
              <p:nvPr/>
            </p:nvSpPr>
            <p:spPr bwMode="auto">
              <a:xfrm>
                <a:off x="7171" y="3438"/>
                <a:ext cx="60" cy="57"/>
              </a:xfrm>
              <a:custGeom>
                <a:avLst/>
                <a:gdLst>
                  <a:gd name="T0" fmla="*/ 0 w 60"/>
                  <a:gd name="T1" fmla="*/ 0 h 57"/>
                  <a:gd name="T2" fmla="*/ 60 w 60"/>
                  <a:gd name="T3" fmla="*/ 57 h 57"/>
                  <a:gd name="T4" fmla="*/ 0 w 60"/>
                  <a:gd name="T5" fmla="*/ 57 h 57"/>
                  <a:gd name="T6" fmla="*/ 0 w 60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57">
                    <a:moveTo>
                      <a:pt x="0" y="0"/>
                    </a:moveTo>
                    <a:lnTo>
                      <a:pt x="60" y="57"/>
                    </a:lnTo>
                    <a:lnTo>
                      <a:pt x="0" y="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6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14" name="Freeform 92"/>
              <p:cNvSpPr>
                <a:spLocks/>
              </p:cNvSpPr>
              <p:nvPr/>
            </p:nvSpPr>
            <p:spPr bwMode="auto">
              <a:xfrm>
                <a:off x="7171" y="3438"/>
                <a:ext cx="60" cy="57"/>
              </a:xfrm>
              <a:custGeom>
                <a:avLst/>
                <a:gdLst>
                  <a:gd name="T0" fmla="*/ 0 w 60"/>
                  <a:gd name="T1" fmla="*/ 0 h 57"/>
                  <a:gd name="T2" fmla="*/ 60 w 60"/>
                  <a:gd name="T3" fmla="*/ 57 h 57"/>
                  <a:gd name="T4" fmla="*/ 0 w 60"/>
                  <a:gd name="T5" fmla="*/ 57 h 57"/>
                  <a:gd name="T6" fmla="*/ 0 w 60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57">
                    <a:moveTo>
                      <a:pt x="0" y="0"/>
                    </a:moveTo>
                    <a:lnTo>
                      <a:pt x="60" y="57"/>
                    </a:lnTo>
                    <a:lnTo>
                      <a:pt x="0" y="5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15" name="Rectangle 93"/>
              <p:cNvSpPr>
                <a:spLocks noChangeArrowheads="1"/>
              </p:cNvSpPr>
              <p:nvPr/>
            </p:nvSpPr>
            <p:spPr bwMode="auto">
              <a:xfrm>
                <a:off x="7171" y="3495"/>
                <a:ext cx="60" cy="59"/>
              </a:xfrm>
              <a:prstGeom prst="rect">
                <a:avLst/>
              </a:prstGeom>
              <a:solidFill>
                <a:srgbClr val="A9A8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16" name="Rectangle 94"/>
              <p:cNvSpPr>
                <a:spLocks noChangeArrowheads="1"/>
              </p:cNvSpPr>
              <p:nvPr/>
            </p:nvSpPr>
            <p:spPr bwMode="auto">
              <a:xfrm>
                <a:off x="6981" y="3499"/>
                <a:ext cx="185" cy="19"/>
              </a:xfrm>
              <a:prstGeom prst="rect">
                <a:avLst/>
              </a:pr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17" name="Rectangle 95"/>
              <p:cNvSpPr>
                <a:spLocks noChangeArrowheads="1"/>
              </p:cNvSpPr>
              <p:nvPr/>
            </p:nvSpPr>
            <p:spPr bwMode="auto">
              <a:xfrm>
                <a:off x="6981" y="3499"/>
                <a:ext cx="185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18" name="Rectangle 96"/>
              <p:cNvSpPr>
                <a:spLocks noChangeArrowheads="1"/>
              </p:cNvSpPr>
              <p:nvPr/>
            </p:nvSpPr>
            <p:spPr bwMode="auto">
              <a:xfrm>
                <a:off x="7061" y="3526"/>
                <a:ext cx="105" cy="9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19" name="Rectangle 97"/>
              <p:cNvSpPr>
                <a:spLocks noChangeArrowheads="1"/>
              </p:cNvSpPr>
              <p:nvPr/>
            </p:nvSpPr>
            <p:spPr bwMode="auto">
              <a:xfrm>
                <a:off x="6981" y="3576"/>
                <a:ext cx="117" cy="11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20" name="Rectangle 98"/>
              <p:cNvSpPr>
                <a:spLocks noChangeArrowheads="1"/>
              </p:cNvSpPr>
              <p:nvPr/>
            </p:nvSpPr>
            <p:spPr bwMode="auto">
              <a:xfrm>
                <a:off x="6981" y="3576"/>
                <a:ext cx="117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21" name="Rectangle 99"/>
              <p:cNvSpPr>
                <a:spLocks noChangeArrowheads="1"/>
              </p:cNvSpPr>
              <p:nvPr/>
            </p:nvSpPr>
            <p:spPr bwMode="auto">
              <a:xfrm>
                <a:off x="6981" y="3607"/>
                <a:ext cx="117" cy="11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22" name="Rectangle 100"/>
              <p:cNvSpPr>
                <a:spLocks noChangeArrowheads="1"/>
              </p:cNvSpPr>
              <p:nvPr/>
            </p:nvSpPr>
            <p:spPr bwMode="auto">
              <a:xfrm>
                <a:off x="6981" y="3607"/>
                <a:ext cx="117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23" name="Rectangle 101"/>
              <p:cNvSpPr>
                <a:spLocks noChangeArrowheads="1"/>
              </p:cNvSpPr>
              <p:nvPr/>
            </p:nvSpPr>
            <p:spPr bwMode="auto">
              <a:xfrm>
                <a:off x="6981" y="3637"/>
                <a:ext cx="117" cy="10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24" name="Rectangle 102"/>
              <p:cNvSpPr>
                <a:spLocks noChangeArrowheads="1"/>
              </p:cNvSpPr>
              <p:nvPr/>
            </p:nvSpPr>
            <p:spPr bwMode="auto">
              <a:xfrm>
                <a:off x="6981" y="3637"/>
                <a:ext cx="117" cy="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25" name="Rectangle 103"/>
              <p:cNvSpPr>
                <a:spLocks noChangeArrowheads="1"/>
              </p:cNvSpPr>
              <p:nvPr/>
            </p:nvSpPr>
            <p:spPr bwMode="auto">
              <a:xfrm>
                <a:off x="6981" y="3668"/>
                <a:ext cx="117" cy="10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26" name="Rectangle 104"/>
              <p:cNvSpPr>
                <a:spLocks noChangeArrowheads="1"/>
              </p:cNvSpPr>
              <p:nvPr/>
            </p:nvSpPr>
            <p:spPr bwMode="auto">
              <a:xfrm>
                <a:off x="6981" y="3668"/>
                <a:ext cx="117" cy="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27" name="Rectangle 105"/>
              <p:cNvSpPr>
                <a:spLocks noChangeArrowheads="1"/>
              </p:cNvSpPr>
              <p:nvPr/>
            </p:nvSpPr>
            <p:spPr bwMode="auto">
              <a:xfrm>
                <a:off x="6981" y="3699"/>
                <a:ext cx="221" cy="10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28" name="Rectangle 106"/>
              <p:cNvSpPr>
                <a:spLocks noChangeArrowheads="1"/>
              </p:cNvSpPr>
              <p:nvPr/>
            </p:nvSpPr>
            <p:spPr bwMode="auto">
              <a:xfrm>
                <a:off x="6981" y="3699"/>
                <a:ext cx="221" cy="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29" name="Rectangle 107"/>
              <p:cNvSpPr>
                <a:spLocks noChangeArrowheads="1"/>
              </p:cNvSpPr>
              <p:nvPr/>
            </p:nvSpPr>
            <p:spPr bwMode="auto">
              <a:xfrm>
                <a:off x="6981" y="3730"/>
                <a:ext cx="221" cy="10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30" name="Rectangle 108"/>
              <p:cNvSpPr>
                <a:spLocks noChangeArrowheads="1"/>
              </p:cNvSpPr>
              <p:nvPr/>
            </p:nvSpPr>
            <p:spPr bwMode="auto">
              <a:xfrm>
                <a:off x="6981" y="3730"/>
                <a:ext cx="221" cy="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31" name="Rectangle 109"/>
              <p:cNvSpPr>
                <a:spLocks noChangeArrowheads="1"/>
              </p:cNvSpPr>
              <p:nvPr/>
            </p:nvSpPr>
            <p:spPr bwMode="auto">
              <a:xfrm>
                <a:off x="6981" y="3761"/>
                <a:ext cx="221" cy="10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32" name="Rectangle 110"/>
              <p:cNvSpPr>
                <a:spLocks noChangeArrowheads="1"/>
              </p:cNvSpPr>
              <p:nvPr/>
            </p:nvSpPr>
            <p:spPr bwMode="auto">
              <a:xfrm>
                <a:off x="6981" y="3761"/>
                <a:ext cx="221" cy="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33" name="Rectangle 111"/>
              <p:cNvSpPr>
                <a:spLocks noChangeArrowheads="1"/>
              </p:cNvSpPr>
              <p:nvPr/>
            </p:nvSpPr>
            <p:spPr bwMode="auto">
              <a:xfrm>
                <a:off x="6981" y="3792"/>
                <a:ext cx="221" cy="8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34" name="Rectangle 112"/>
              <p:cNvSpPr>
                <a:spLocks noChangeArrowheads="1"/>
              </p:cNvSpPr>
              <p:nvPr/>
            </p:nvSpPr>
            <p:spPr bwMode="auto">
              <a:xfrm>
                <a:off x="6981" y="3792"/>
                <a:ext cx="221" cy="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35" name="Rectangle 113"/>
              <p:cNvSpPr>
                <a:spLocks noChangeArrowheads="1"/>
              </p:cNvSpPr>
              <p:nvPr/>
            </p:nvSpPr>
            <p:spPr bwMode="auto">
              <a:xfrm>
                <a:off x="6981" y="3821"/>
                <a:ext cx="221" cy="10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36" name="Rectangle 114"/>
              <p:cNvSpPr>
                <a:spLocks noChangeArrowheads="1"/>
              </p:cNvSpPr>
              <p:nvPr/>
            </p:nvSpPr>
            <p:spPr bwMode="auto">
              <a:xfrm>
                <a:off x="6981" y="3821"/>
                <a:ext cx="221" cy="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37" name="Freeform 115"/>
              <p:cNvSpPr>
                <a:spLocks/>
              </p:cNvSpPr>
              <p:nvPr/>
            </p:nvSpPr>
            <p:spPr bwMode="auto">
              <a:xfrm>
                <a:off x="7119" y="3581"/>
                <a:ext cx="93" cy="95"/>
              </a:xfrm>
              <a:custGeom>
                <a:avLst/>
                <a:gdLst>
                  <a:gd name="T0" fmla="*/ 27 w 54"/>
                  <a:gd name="T1" fmla="*/ 27 h 55"/>
                  <a:gd name="T2" fmla="*/ 27 w 54"/>
                  <a:gd name="T3" fmla="*/ 0 h 55"/>
                  <a:gd name="T4" fmla="*/ 54 w 54"/>
                  <a:gd name="T5" fmla="*/ 27 h 55"/>
                  <a:gd name="T6" fmla="*/ 27 w 54"/>
                  <a:gd name="T7" fmla="*/ 55 h 55"/>
                  <a:gd name="T8" fmla="*/ 0 w 54"/>
                  <a:gd name="T9" fmla="*/ 27 h 55"/>
                  <a:gd name="T10" fmla="*/ 27 w 54"/>
                  <a:gd name="T11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55">
                    <a:moveTo>
                      <a:pt x="27" y="27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42" y="0"/>
                      <a:pt x="54" y="12"/>
                      <a:pt x="54" y="27"/>
                    </a:cubicBezTo>
                    <a:cubicBezTo>
                      <a:pt x="54" y="42"/>
                      <a:pt x="42" y="55"/>
                      <a:pt x="27" y="55"/>
                    </a:cubicBezTo>
                    <a:cubicBezTo>
                      <a:pt x="12" y="55"/>
                      <a:pt x="0" y="42"/>
                      <a:pt x="0" y="27"/>
                    </a:cubicBezTo>
                    <a:lnTo>
                      <a:pt x="27" y="27"/>
                    </a:lnTo>
                    <a:close/>
                  </a:path>
                </a:pathLst>
              </a:custGeom>
              <a:solidFill>
                <a:srgbClr val="4850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38" name="Freeform 116"/>
              <p:cNvSpPr>
                <a:spLocks/>
              </p:cNvSpPr>
              <p:nvPr/>
            </p:nvSpPr>
            <p:spPr bwMode="auto">
              <a:xfrm>
                <a:off x="7114" y="3578"/>
                <a:ext cx="46" cy="46"/>
              </a:xfrm>
              <a:custGeom>
                <a:avLst/>
                <a:gdLst>
                  <a:gd name="T0" fmla="*/ 27 w 27"/>
                  <a:gd name="T1" fmla="*/ 0 h 27"/>
                  <a:gd name="T2" fmla="*/ 27 w 27"/>
                  <a:gd name="T3" fmla="*/ 27 h 27"/>
                  <a:gd name="T4" fmla="*/ 0 w 27"/>
                  <a:gd name="T5" fmla="*/ 27 h 27"/>
                  <a:gd name="T6" fmla="*/ 27 w 2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7">
                    <a:moveTo>
                      <a:pt x="27" y="0"/>
                    </a:moveTo>
                    <a:cubicBezTo>
                      <a:pt x="27" y="27"/>
                      <a:pt x="27" y="27"/>
                      <a:pt x="27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lose/>
                  </a:path>
                </a:pathLst>
              </a:custGeom>
              <a:solidFill>
                <a:srgbClr val="FBD4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39" name="Freeform 117"/>
              <p:cNvSpPr>
                <a:spLocks/>
              </p:cNvSpPr>
              <p:nvPr/>
            </p:nvSpPr>
            <p:spPr bwMode="auto">
              <a:xfrm>
                <a:off x="5902" y="3781"/>
                <a:ext cx="40" cy="38"/>
              </a:xfrm>
              <a:custGeom>
                <a:avLst/>
                <a:gdLst>
                  <a:gd name="T0" fmla="*/ 6 w 23"/>
                  <a:gd name="T1" fmla="*/ 0 h 22"/>
                  <a:gd name="T2" fmla="*/ 6 w 23"/>
                  <a:gd name="T3" fmla="*/ 0 h 22"/>
                  <a:gd name="T4" fmla="*/ 11 w 23"/>
                  <a:gd name="T5" fmla="*/ 1 h 22"/>
                  <a:gd name="T6" fmla="*/ 3 w 23"/>
                  <a:gd name="T7" fmla="*/ 10 h 22"/>
                  <a:gd name="T8" fmla="*/ 0 w 23"/>
                  <a:gd name="T9" fmla="*/ 16 h 22"/>
                  <a:gd name="T10" fmla="*/ 13 w 23"/>
                  <a:gd name="T11" fmla="*/ 2 h 22"/>
                  <a:gd name="T12" fmla="*/ 15 w 23"/>
                  <a:gd name="T13" fmla="*/ 4 h 22"/>
                  <a:gd name="T14" fmla="*/ 0 w 23"/>
                  <a:gd name="T15" fmla="*/ 20 h 22"/>
                  <a:gd name="T16" fmla="*/ 22 w 23"/>
                  <a:gd name="T17" fmla="*/ 22 h 22"/>
                  <a:gd name="T18" fmla="*/ 23 w 23"/>
                  <a:gd name="T19" fmla="*/ 19 h 22"/>
                  <a:gd name="T20" fmla="*/ 22 w 23"/>
                  <a:gd name="T21" fmla="*/ 15 h 22"/>
                  <a:gd name="T22" fmla="*/ 20 w 23"/>
                  <a:gd name="T23" fmla="*/ 15 h 22"/>
                  <a:gd name="T24" fmla="*/ 21 w 23"/>
                  <a:gd name="T25" fmla="*/ 10 h 22"/>
                  <a:gd name="T26" fmla="*/ 6 w 23"/>
                  <a:gd name="T2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22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10" y="1"/>
                      <a:pt x="11" y="1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2"/>
                      <a:pt x="1" y="14"/>
                      <a:pt x="0" y="16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4" y="3"/>
                      <a:pt x="14" y="3"/>
                      <a:pt x="15" y="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1"/>
                      <a:pt x="23" y="20"/>
                      <a:pt x="23" y="19"/>
                    </a:cubicBezTo>
                    <a:cubicBezTo>
                      <a:pt x="23" y="18"/>
                      <a:pt x="22" y="16"/>
                      <a:pt x="22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3"/>
                      <a:pt x="20" y="12"/>
                      <a:pt x="21" y="10"/>
                    </a:cubicBezTo>
                    <a:cubicBezTo>
                      <a:pt x="18" y="5"/>
                      <a:pt x="13" y="1"/>
                      <a:pt x="6" y="0"/>
                    </a:cubicBezTo>
                  </a:path>
                </a:pathLst>
              </a:custGeom>
              <a:solidFill>
                <a:srgbClr val="D0EE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40" name="Freeform 118"/>
              <p:cNvSpPr>
                <a:spLocks noEditPoints="1"/>
              </p:cNvSpPr>
              <p:nvPr/>
            </p:nvSpPr>
            <p:spPr bwMode="auto">
              <a:xfrm>
                <a:off x="5871" y="3780"/>
                <a:ext cx="42" cy="36"/>
              </a:xfrm>
              <a:custGeom>
                <a:avLst/>
                <a:gdLst>
                  <a:gd name="T0" fmla="*/ 21 w 24"/>
                  <a:gd name="T1" fmla="*/ 11 h 21"/>
                  <a:gd name="T2" fmla="*/ 12 w 24"/>
                  <a:gd name="T3" fmla="*/ 20 h 21"/>
                  <a:gd name="T4" fmla="*/ 14 w 24"/>
                  <a:gd name="T5" fmla="*/ 20 h 21"/>
                  <a:gd name="T6" fmla="*/ 18 w 24"/>
                  <a:gd name="T7" fmla="*/ 17 h 21"/>
                  <a:gd name="T8" fmla="*/ 21 w 24"/>
                  <a:gd name="T9" fmla="*/ 11 h 21"/>
                  <a:gd name="T10" fmla="*/ 21 w 24"/>
                  <a:gd name="T11" fmla="*/ 0 h 21"/>
                  <a:gd name="T12" fmla="*/ 20 w 24"/>
                  <a:gd name="T13" fmla="*/ 0 h 21"/>
                  <a:gd name="T14" fmla="*/ 1 w 24"/>
                  <a:gd name="T15" fmla="*/ 21 h 21"/>
                  <a:gd name="T16" fmla="*/ 1 w 24"/>
                  <a:gd name="T17" fmla="*/ 21 h 21"/>
                  <a:gd name="T18" fmla="*/ 1 w 24"/>
                  <a:gd name="T19" fmla="*/ 19 h 21"/>
                  <a:gd name="T20" fmla="*/ 5 w 24"/>
                  <a:gd name="T21" fmla="*/ 19 h 21"/>
                  <a:gd name="T22" fmla="*/ 23 w 24"/>
                  <a:gd name="T23" fmla="*/ 0 h 21"/>
                  <a:gd name="T24" fmla="*/ 24 w 24"/>
                  <a:gd name="T25" fmla="*/ 1 h 21"/>
                  <a:gd name="T26" fmla="*/ 24 w 24"/>
                  <a:gd name="T27" fmla="*/ 1 h 21"/>
                  <a:gd name="T28" fmla="*/ 21 w 24"/>
                  <a:gd name="T2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21">
                    <a:moveTo>
                      <a:pt x="21" y="11"/>
                    </a:moveTo>
                    <a:cubicBezTo>
                      <a:pt x="12" y="20"/>
                      <a:pt x="12" y="20"/>
                      <a:pt x="12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9" y="15"/>
                      <a:pt x="20" y="13"/>
                      <a:pt x="21" y="11"/>
                    </a:cubicBezTo>
                    <a:moveTo>
                      <a:pt x="21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10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0"/>
                      <a:pt x="22" y="0"/>
                      <a:pt x="21" y="0"/>
                    </a:cubicBezTo>
                  </a:path>
                </a:pathLst>
              </a:custGeom>
              <a:solidFill>
                <a:srgbClr val="D0EE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41" name="Freeform 119"/>
              <p:cNvSpPr>
                <a:spLocks/>
              </p:cNvSpPr>
              <p:nvPr/>
            </p:nvSpPr>
            <p:spPr bwMode="auto">
              <a:xfrm>
                <a:off x="5878" y="3831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0 w 1"/>
                  <a:gd name="T5" fmla="*/ 2 h 2"/>
                  <a:gd name="T6" fmla="*/ 0 w 1"/>
                  <a:gd name="T7" fmla="*/ 2 h 2"/>
                  <a:gd name="T8" fmla="*/ 0 w 1"/>
                  <a:gd name="T9" fmla="*/ 1 h 2"/>
                  <a:gd name="T10" fmla="*/ 0 w 1"/>
                  <a:gd name="T11" fmla="*/ 1 h 2"/>
                  <a:gd name="T12" fmla="*/ 0 w 1"/>
                  <a:gd name="T13" fmla="*/ 1 h 2"/>
                  <a:gd name="T14" fmla="*/ 0 w 1"/>
                  <a:gd name="T15" fmla="*/ 1 h 2"/>
                  <a:gd name="T16" fmla="*/ 1 w 1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D0EE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42" name="Freeform 120"/>
              <p:cNvSpPr>
                <a:spLocks/>
              </p:cNvSpPr>
              <p:nvPr/>
            </p:nvSpPr>
            <p:spPr bwMode="auto">
              <a:xfrm>
                <a:off x="5873" y="3819"/>
                <a:ext cx="17" cy="14"/>
              </a:xfrm>
              <a:custGeom>
                <a:avLst/>
                <a:gdLst>
                  <a:gd name="T0" fmla="*/ 0 w 10"/>
                  <a:gd name="T1" fmla="*/ 0 h 8"/>
                  <a:gd name="T2" fmla="*/ 3 w 10"/>
                  <a:gd name="T3" fmla="*/ 8 h 8"/>
                  <a:gd name="T4" fmla="*/ 4 w 10"/>
                  <a:gd name="T5" fmla="*/ 7 h 8"/>
                  <a:gd name="T6" fmla="*/ 10 w 10"/>
                  <a:gd name="T7" fmla="*/ 1 h 8"/>
                  <a:gd name="T8" fmla="*/ 8 w 10"/>
                  <a:gd name="T9" fmla="*/ 0 h 8"/>
                  <a:gd name="T10" fmla="*/ 2 w 10"/>
                  <a:gd name="T11" fmla="*/ 7 h 8"/>
                  <a:gd name="T12" fmla="*/ 0 w 10"/>
                  <a:gd name="T13" fmla="*/ 1 h 8"/>
                  <a:gd name="T14" fmla="*/ 1 w 10"/>
                  <a:gd name="T15" fmla="*/ 0 h 8"/>
                  <a:gd name="T16" fmla="*/ 0 w 10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cubicBezTo>
                      <a:pt x="0" y="3"/>
                      <a:pt x="1" y="5"/>
                      <a:pt x="3" y="8"/>
                    </a:cubicBezTo>
                    <a:cubicBezTo>
                      <a:pt x="3" y="8"/>
                      <a:pt x="4" y="7"/>
                      <a:pt x="4" y="7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5"/>
                      <a:pt x="0" y="3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0EE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43" name="Freeform 121"/>
              <p:cNvSpPr>
                <a:spLocks/>
              </p:cNvSpPr>
              <p:nvPr/>
            </p:nvSpPr>
            <p:spPr bwMode="auto">
              <a:xfrm>
                <a:off x="5885" y="3821"/>
                <a:ext cx="48" cy="10"/>
              </a:xfrm>
              <a:custGeom>
                <a:avLst/>
                <a:gdLst>
                  <a:gd name="T0" fmla="*/ 10 w 48"/>
                  <a:gd name="T1" fmla="*/ 0 h 10"/>
                  <a:gd name="T2" fmla="*/ 0 w 48"/>
                  <a:gd name="T3" fmla="*/ 10 h 10"/>
                  <a:gd name="T4" fmla="*/ 48 w 48"/>
                  <a:gd name="T5" fmla="*/ 3 h 10"/>
                  <a:gd name="T6" fmla="*/ 10 w 48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10">
                    <a:moveTo>
                      <a:pt x="10" y="0"/>
                    </a:moveTo>
                    <a:lnTo>
                      <a:pt x="0" y="10"/>
                    </a:lnTo>
                    <a:lnTo>
                      <a:pt x="48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0EE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44" name="Freeform 122"/>
              <p:cNvSpPr>
                <a:spLocks/>
              </p:cNvSpPr>
              <p:nvPr/>
            </p:nvSpPr>
            <p:spPr bwMode="auto">
              <a:xfrm>
                <a:off x="5885" y="3821"/>
                <a:ext cx="48" cy="10"/>
              </a:xfrm>
              <a:custGeom>
                <a:avLst/>
                <a:gdLst>
                  <a:gd name="T0" fmla="*/ 10 w 48"/>
                  <a:gd name="T1" fmla="*/ 0 h 10"/>
                  <a:gd name="T2" fmla="*/ 0 w 48"/>
                  <a:gd name="T3" fmla="*/ 10 h 10"/>
                  <a:gd name="T4" fmla="*/ 48 w 48"/>
                  <a:gd name="T5" fmla="*/ 3 h 10"/>
                  <a:gd name="T6" fmla="*/ 10 w 48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10">
                    <a:moveTo>
                      <a:pt x="10" y="0"/>
                    </a:moveTo>
                    <a:lnTo>
                      <a:pt x="0" y="10"/>
                    </a:lnTo>
                    <a:lnTo>
                      <a:pt x="48" y="3"/>
                    </a:lnTo>
                    <a:lnTo>
                      <a:pt x="1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45" name="Freeform 123"/>
              <p:cNvSpPr>
                <a:spLocks/>
              </p:cNvSpPr>
              <p:nvPr/>
            </p:nvSpPr>
            <p:spPr bwMode="auto">
              <a:xfrm>
                <a:off x="5892" y="3845"/>
                <a:ext cx="29" cy="4"/>
              </a:xfrm>
              <a:custGeom>
                <a:avLst/>
                <a:gdLst>
                  <a:gd name="T0" fmla="*/ 17 w 17"/>
                  <a:gd name="T1" fmla="*/ 0 h 2"/>
                  <a:gd name="T2" fmla="*/ 0 w 17"/>
                  <a:gd name="T3" fmla="*/ 0 h 2"/>
                  <a:gd name="T4" fmla="*/ 9 w 17"/>
                  <a:gd name="T5" fmla="*/ 2 h 2"/>
                  <a:gd name="T6" fmla="*/ 9 w 17"/>
                  <a:gd name="T7" fmla="*/ 2 h 2"/>
                  <a:gd name="T8" fmla="*/ 17 w 1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2"/>
                      <a:pt x="6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2" y="2"/>
                      <a:pt x="15" y="2"/>
                      <a:pt x="17" y="0"/>
                    </a:cubicBezTo>
                  </a:path>
                </a:pathLst>
              </a:custGeom>
              <a:solidFill>
                <a:srgbClr val="D6F4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46" name="Freeform 124"/>
              <p:cNvSpPr>
                <a:spLocks/>
              </p:cNvSpPr>
              <p:nvPr/>
            </p:nvSpPr>
            <p:spPr bwMode="auto">
              <a:xfrm>
                <a:off x="5882" y="3831"/>
                <a:ext cx="55" cy="14"/>
              </a:xfrm>
              <a:custGeom>
                <a:avLst/>
                <a:gdLst>
                  <a:gd name="T0" fmla="*/ 32 w 32"/>
                  <a:gd name="T1" fmla="*/ 0 h 8"/>
                  <a:gd name="T2" fmla="*/ 0 w 32"/>
                  <a:gd name="T3" fmla="*/ 4 h 8"/>
                  <a:gd name="T4" fmla="*/ 6 w 32"/>
                  <a:gd name="T5" fmla="*/ 8 h 8"/>
                  <a:gd name="T6" fmla="*/ 23 w 32"/>
                  <a:gd name="T7" fmla="*/ 8 h 8"/>
                  <a:gd name="T8" fmla="*/ 32 w 32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8">
                    <a:moveTo>
                      <a:pt x="32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2" y="6"/>
                      <a:pt x="4" y="7"/>
                      <a:pt x="6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7" y="7"/>
                      <a:pt x="30" y="4"/>
                      <a:pt x="32" y="0"/>
                    </a:cubicBezTo>
                  </a:path>
                </a:pathLst>
              </a:custGeom>
              <a:solidFill>
                <a:srgbClr val="D0EE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47" name="Freeform 125"/>
              <p:cNvSpPr>
                <a:spLocks/>
              </p:cNvSpPr>
              <p:nvPr/>
            </p:nvSpPr>
            <p:spPr bwMode="auto">
              <a:xfrm>
                <a:off x="5980" y="3778"/>
                <a:ext cx="29" cy="21"/>
              </a:xfrm>
              <a:custGeom>
                <a:avLst/>
                <a:gdLst>
                  <a:gd name="T0" fmla="*/ 17 w 17"/>
                  <a:gd name="T1" fmla="*/ 0 h 12"/>
                  <a:gd name="T2" fmla="*/ 6 w 17"/>
                  <a:gd name="T3" fmla="*/ 4 h 12"/>
                  <a:gd name="T4" fmla="*/ 0 w 17"/>
                  <a:gd name="T5" fmla="*/ 12 h 12"/>
                  <a:gd name="T6" fmla="*/ 0 w 17"/>
                  <a:gd name="T7" fmla="*/ 12 h 12"/>
                  <a:gd name="T8" fmla="*/ 17 w 17"/>
                  <a:gd name="T9" fmla="*/ 1 h 12"/>
                  <a:gd name="T10" fmla="*/ 17 w 17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2">
                    <a:moveTo>
                      <a:pt x="17" y="0"/>
                    </a:moveTo>
                    <a:cubicBezTo>
                      <a:pt x="13" y="0"/>
                      <a:pt x="9" y="2"/>
                      <a:pt x="6" y="4"/>
                    </a:cubicBezTo>
                    <a:cubicBezTo>
                      <a:pt x="4" y="7"/>
                      <a:pt x="2" y="9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7" y="11"/>
                      <a:pt x="13" y="7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D0EE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48" name="Freeform 126"/>
              <p:cNvSpPr>
                <a:spLocks/>
              </p:cNvSpPr>
              <p:nvPr/>
            </p:nvSpPr>
            <p:spPr bwMode="auto">
              <a:xfrm>
                <a:off x="6009" y="3778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solidFill>
                <a:srgbClr val="D0EE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49" name="Freeform 127"/>
              <p:cNvSpPr>
                <a:spLocks/>
              </p:cNvSpPr>
              <p:nvPr/>
            </p:nvSpPr>
            <p:spPr bwMode="auto">
              <a:xfrm>
                <a:off x="5980" y="3785"/>
                <a:ext cx="10" cy="14"/>
              </a:xfrm>
              <a:custGeom>
                <a:avLst/>
                <a:gdLst>
                  <a:gd name="T0" fmla="*/ 6 w 6"/>
                  <a:gd name="T1" fmla="*/ 0 h 8"/>
                  <a:gd name="T2" fmla="*/ 0 w 6"/>
                  <a:gd name="T3" fmla="*/ 8 h 8"/>
                  <a:gd name="T4" fmla="*/ 6 w 6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8">
                    <a:moveTo>
                      <a:pt x="6" y="0"/>
                    </a:moveTo>
                    <a:cubicBezTo>
                      <a:pt x="4" y="2"/>
                      <a:pt x="2" y="5"/>
                      <a:pt x="0" y="8"/>
                    </a:cubicBezTo>
                    <a:cubicBezTo>
                      <a:pt x="2" y="5"/>
                      <a:pt x="4" y="3"/>
                      <a:pt x="6" y="0"/>
                    </a:cubicBezTo>
                  </a:path>
                </a:pathLst>
              </a:custGeom>
              <a:solidFill>
                <a:srgbClr val="D0EE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50" name="Freeform 128"/>
              <p:cNvSpPr>
                <a:spLocks/>
              </p:cNvSpPr>
              <p:nvPr/>
            </p:nvSpPr>
            <p:spPr bwMode="auto">
              <a:xfrm>
                <a:off x="6030" y="3823"/>
                <a:ext cx="13" cy="10"/>
              </a:xfrm>
              <a:custGeom>
                <a:avLst/>
                <a:gdLst>
                  <a:gd name="T0" fmla="*/ 3 w 8"/>
                  <a:gd name="T1" fmla="*/ 0 h 6"/>
                  <a:gd name="T2" fmla="*/ 0 w 8"/>
                  <a:gd name="T3" fmla="*/ 3 h 6"/>
                  <a:gd name="T4" fmla="*/ 6 w 8"/>
                  <a:gd name="T5" fmla="*/ 4 h 6"/>
                  <a:gd name="T6" fmla="*/ 5 w 8"/>
                  <a:gd name="T7" fmla="*/ 6 h 6"/>
                  <a:gd name="T8" fmla="*/ 8 w 8"/>
                  <a:gd name="T9" fmla="*/ 0 h 6"/>
                  <a:gd name="T10" fmla="*/ 8 w 8"/>
                  <a:gd name="T11" fmla="*/ 0 h 6"/>
                  <a:gd name="T12" fmla="*/ 3 w 8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6">
                    <a:moveTo>
                      <a:pt x="3" y="0"/>
                    </a:moveTo>
                    <a:cubicBezTo>
                      <a:pt x="2" y="1"/>
                      <a:pt x="1" y="2"/>
                      <a:pt x="0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4"/>
                      <a:pt x="8" y="2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5" y="0"/>
                      <a:pt x="3" y="0"/>
                    </a:cubicBezTo>
                  </a:path>
                </a:pathLst>
              </a:custGeom>
              <a:solidFill>
                <a:srgbClr val="D0EE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51" name="Freeform 129"/>
              <p:cNvSpPr>
                <a:spLocks noEditPoints="1"/>
              </p:cNvSpPr>
              <p:nvPr/>
            </p:nvSpPr>
            <p:spPr bwMode="auto">
              <a:xfrm>
                <a:off x="5995" y="3800"/>
                <a:ext cx="40" cy="28"/>
              </a:xfrm>
              <a:custGeom>
                <a:avLst/>
                <a:gdLst>
                  <a:gd name="T0" fmla="*/ 18 w 23"/>
                  <a:gd name="T1" fmla="*/ 10 h 16"/>
                  <a:gd name="T2" fmla="*/ 3 w 23"/>
                  <a:gd name="T3" fmla="*/ 12 h 16"/>
                  <a:gd name="T4" fmla="*/ 1 w 23"/>
                  <a:gd name="T5" fmla="*/ 14 h 16"/>
                  <a:gd name="T6" fmla="*/ 20 w 23"/>
                  <a:gd name="T7" fmla="*/ 16 h 16"/>
                  <a:gd name="T8" fmla="*/ 23 w 23"/>
                  <a:gd name="T9" fmla="*/ 13 h 16"/>
                  <a:gd name="T10" fmla="*/ 18 w 23"/>
                  <a:gd name="T11" fmla="*/ 10 h 16"/>
                  <a:gd name="T12" fmla="*/ 11 w 23"/>
                  <a:gd name="T13" fmla="*/ 4 h 16"/>
                  <a:gd name="T14" fmla="*/ 8 w 23"/>
                  <a:gd name="T15" fmla="*/ 8 h 16"/>
                  <a:gd name="T16" fmla="*/ 13 w 23"/>
                  <a:gd name="T17" fmla="*/ 7 h 16"/>
                  <a:gd name="T18" fmla="*/ 11 w 23"/>
                  <a:gd name="T19" fmla="*/ 4 h 16"/>
                  <a:gd name="T20" fmla="*/ 9 w 23"/>
                  <a:gd name="T21" fmla="*/ 0 h 16"/>
                  <a:gd name="T22" fmla="*/ 0 w 23"/>
                  <a:gd name="T23" fmla="*/ 9 h 16"/>
                  <a:gd name="T24" fmla="*/ 3 w 23"/>
                  <a:gd name="T25" fmla="*/ 8 h 16"/>
                  <a:gd name="T26" fmla="*/ 10 w 23"/>
                  <a:gd name="T27" fmla="*/ 2 h 16"/>
                  <a:gd name="T28" fmla="*/ 9 w 23"/>
                  <a:gd name="T2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16">
                    <a:moveTo>
                      <a:pt x="18" y="10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5"/>
                      <a:pt x="22" y="14"/>
                      <a:pt x="23" y="13"/>
                    </a:cubicBezTo>
                    <a:cubicBezTo>
                      <a:pt x="21" y="12"/>
                      <a:pt x="19" y="11"/>
                      <a:pt x="18" y="10"/>
                    </a:cubicBezTo>
                    <a:moveTo>
                      <a:pt x="11" y="4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6"/>
                      <a:pt x="12" y="5"/>
                      <a:pt x="11" y="4"/>
                    </a:cubicBezTo>
                    <a:moveTo>
                      <a:pt x="9" y="0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1"/>
                      <a:pt x="9" y="1"/>
                      <a:pt x="9" y="0"/>
                    </a:cubicBezTo>
                  </a:path>
                </a:pathLst>
              </a:custGeom>
              <a:solidFill>
                <a:srgbClr val="D0EE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52" name="Freeform 130"/>
              <p:cNvSpPr>
                <a:spLocks/>
              </p:cNvSpPr>
              <p:nvPr/>
            </p:nvSpPr>
            <p:spPr bwMode="auto">
              <a:xfrm>
                <a:off x="6011" y="3780"/>
                <a:ext cx="34" cy="43"/>
              </a:xfrm>
              <a:custGeom>
                <a:avLst/>
                <a:gdLst>
                  <a:gd name="T0" fmla="*/ 6 w 20"/>
                  <a:gd name="T1" fmla="*/ 0 h 25"/>
                  <a:gd name="T2" fmla="*/ 5 w 20"/>
                  <a:gd name="T3" fmla="*/ 0 h 25"/>
                  <a:gd name="T4" fmla="*/ 10 w 20"/>
                  <a:gd name="T5" fmla="*/ 2 h 25"/>
                  <a:gd name="T6" fmla="*/ 0 w 20"/>
                  <a:gd name="T7" fmla="*/ 12 h 25"/>
                  <a:gd name="T8" fmla="*/ 1 w 20"/>
                  <a:gd name="T9" fmla="*/ 14 h 25"/>
                  <a:gd name="T10" fmla="*/ 12 w 20"/>
                  <a:gd name="T11" fmla="*/ 3 h 25"/>
                  <a:gd name="T12" fmla="*/ 14 w 20"/>
                  <a:gd name="T13" fmla="*/ 4 h 25"/>
                  <a:gd name="T14" fmla="*/ 2 w 20"/>
                  <a:gd name="T15" fmla="*/ 16 h 25"/>
                  <a:gd name="T16" fmla="*/ 4 w 20"/>
                  <a:gd name="T17" fmla="*/ 19 h 25"/>
                  <a:gd name="T18" fmla="*/ 19 w 20"/>
                  <a:gd name="T19" fmla="*/ 17 h 25"/>
                  <a:gd name="T20" fmla="*/ 20 w 20"/>
                  <a:gd name="T21" fmla="*/ 21 h 25"/>
                  <a:gd name="T22" fmla="*/ 9 w 20"/>
                  <a:gd name="T23" fmla="*/ 22 h 25"/>
                  <a:gd name="T24" fmla="*/ 14 w 20"/>
                  <a:gd name="T25" fmla="*/ 25 h 25"/>
                  <a:gd name="T26" fmla="*/ 19 w 20"/>
                  <a:gd name="T27" fmla="*/ 25 h 25"/>
                  <a:gd name="T28" fmla="*/ 19 w 20"/>
                  <a:gd name="T29" fmla="*/ 25 h 25"/>
                  <a:gd name="T30" fmla="*/ 20 w 20"/>
                  <a:gd name="T31" fmla="*/ 19 h 25"/>
                  <a:gd name="T32" fmla="*/ 6 w 20"/>
                  <a:gd name="T3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25">
                    <a:moveTo>
                      <a:pt x="6" y="0"/>
                    </a:moveTo>
                    <a:cubicBezTo>
                      <a:pt x="6" y="0"/>
                      <a:pt x="6" y="0"/>
                      <a:pt x="5" y="0"/>
                    </a:cubicBezTo>
                    <a:cubicBezTo>
                      <a:pt x="7" y="0"/>
                      <a:pt x="9" y="1"/>
                      <a:pt x="10" y="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1" y="14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3" y="4"/>
                      <a:pt x="14" y="4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3" y="17"/>
                      <a:pt x="4" y="18"/>
                      <a:pt x="4" y="19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0" y="23"/>
                      <a:pt x="12" y="24"/>
                      <a:pt x="14" y="25"/>
                    </a:cubicBezTo>
                    <a:cubicBezTo>
                      <a:pt x="16" y="25"/>
                      <a:pt x="18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3"/>
                      <a:pt x="20" y="21"/>
                      <a:pt x="20" y="19"/>
                    </a:cubicBezTo>
                    <a:cubicBezTo>
                      <a:pt x="20" y="10"/>
                      <a:pt x="14" y="2"/>
                      <a:pt x="6" y="0"/>
                    </a:cubicBezTo>
                  </a:path>
                </a:pathLst>
              </a:custGeom>
              <a:solidFill>
                <a:srgbClr val="D0EE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53" name="Freeform 131"/>
              <p:cNvSpPr>
                <a:spLocks/>
              </p:cNvSpPr>
              <p:nvPr/>
            </p:nvSpPr>
            <p:spPr bwMode="auto">
              <a:xfrm>
                <a:off x="5976" y="3797"/>
                <a:ext cx="26" cy="21"/>
              </a:xfrm>
              <a:custGeom>
                <a:avLst/>
                <a:gdLst>
                  <a:gd name="T0" fmla="*/ 15 w 15"/>
                  <a:gd name="T1" fmla="*/ 0 h 12"/>
                  <a:gd name="T2" fmla="*/ 2 w 15"/>
                  <a:gd name="T3" fmla="*/ 3 h 12"/>
                  <a:gd name="T4" fmla="*/ 3 w 15"/>
                  <a:gd name="T5" fmla="*/ 5 h 12"/>
                  <a:gd name="T6" fmla="*/ 1 w 15"/>
                  <a:gd name="T7" fmla="*/ 6 h 12"/>
                  <a:gd name="T8" fmla="*/ 0 w 15"/>
                  <a:gd name="T9" fmla="*/ 9 h 12"/>
                  <a:gd name="T10" fmla="*/ 1 w 15"/>
                  <a:gd name="T11" fmla="*/ 12 h 12"/>
                  <a:gd name="T12" fmla="*/ 3 w 15"/>
                  <a:gd name="T13" fmla="*/ 12 h 12"/>
                  <a:gd name="T14" fmla="*/ 15 w 15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2">
                    <a:moveTo>
                      <a:pt x="15" y="0"/>
                    </a:moveTo>
                    <a:cubicBezTo>
                      <a:pt x="11" y="2"/>
                      <a:pt x="7" y="3"/>
                      <a:pt x="2" y="3"/>
                    </a:cubicBezTo>
                    <a:cubicBezTo>
                      <a:pt x="2" y="4"/>
                      <a:pt x="3" y="5"/>
                      <a:pt x="3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0" y="11"/>
                      <a:pt x="0" y="12"/>
                      <a:pt x="1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D0EE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54" name="Freeform 132"/>
              <p:cNvSpPr>
                <a:spLocks/>
              </p:cNvSpPr>
              <p:nvPr/>
            </p:nvSpPr>
            <p:spPr bwMode="auto">
              <a:xfrm>
                <a:off x="5980" y="3778"/>
                <a:ext cx="41" cy="24"/>
              </a:xfrm>
              <a:custGeom>
                <a:avLst/>
                <a:gdLst>
                  <a:gd name="T0" fmla="*/ 18 w 24"/>
                  <a:gd name="T1" fmla="*/ 0 h 14"/>
                  <a:gd name="T2" fmla="*/ 18 w 24"/>
                  <a:gd name="T3" fmla="*/ 0 h 14"/>
                  <a:gd name="T4" fmla="*/ 17 w 24"/>
                  <a:gd name="T5" fmla="*/ 0 h 14"/>
                  <a:gd name="T6" fmla="*/ 17 w 24"/>
                  <a:gd name="T7" fmla="*/ 1 h 14"/>
                  <a:gd name="T8" fmla="*/ 0 w 24"/>
                  <a:gd name="T9" fmla="*/ 12 h 14"/>
                  <a:gd name="T10" fmla="*/ 0 w 24"/>
                  <a:gd name="T11" fmla="*/ 12 h 14"/>
                  <a:gd name="T12" fmla="*/ 0 w 24"/>
                  <a:gd name="T13" fmla="*/ 14 h 14"/>
                  <a:gd name="T14" fmla="*/ 13 w 24"/>
                  <a:gd name="T15" fmla="*/ 11 h 14"/>
                  <a:gd name="T16" fmla="*/ 23 w 24"/>
                  <a:gd name="T17" fmla="*/ 1 h 14"/>
                  <a:gd name="T18" fmla="*/ 23 w 24"/>
                  <a:gd name="T19" fmla="*/ 1 h 14"/>
                  <a:gd name="T20" fmla="*/ 24 w 24"/>
                  <a:gd name="T21" fmla="*/ 1 h 14"/>
                  <a:gd name="T22" fmla="*/ 18 w 24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4">
                    <a:moveTo>
                      <a:pt x="1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13" y="7"/>
                      <a:pt x="7" y="11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5" y="14"/>
                      <a:pt x="9" y="13"/>
                      <a:pt x="13" y="1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2" y="0"/>
                      <a:pt x="20" y="0"/>
                      <a:pt x="18" y="0"/>
                    </a:cubicBezTo>
                  </a:path>
                </a:pathLst>
              </a:custGeom>
              <a:solidFill>
                <a:srgbClr val="CBE9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55" name="Freeform 133"/>
              <p:cNvSpPr>
                <a:spLocks/>
              </p:cNvSpPr>
              <p:nvPr/>
            </p:nvSpPr>
            <p:spPr bwMode="auto">
              <a:xfrm>
                <a:off x="5988" y="3823"/>
                <a:ext cx="5" cy="1"/>
              </a:xfrm>
              <a:custGeom>
                <a:avLst/>
                <a:gdLst>
                  <a:gd name="T0" fmla="*/ 5 w 5"/>
                  <a:gd name="T1" fmla="*/ 0 h 1"/>
                  <a:gd name="T2" fmla="*/ 0 w 5"/>
                  <a:gd name="T3" fmla="*/ 0 h 1"/>
                  <a:gd name="T4" fmla="*/ 0 w 5"/>
                  <a:gd name="T5" fmla="*/ 1 h 1"/>
                  <a:gd name="T6" fmla="*/ 4 w 5"/>
                  <a:gd name="T7" fmla="*/ 1 h 1"/>
                  <a:gd name="T8" fmla="*/ 5 w 5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4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D0EE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56" name="Freeform 134"/>
              <p:cNvSpPr>
                <a:spLocks/>
              </p:cNvSpPr>
              <p:nvPr/>
            </p:nvSpPr>
            <p:spPr bwMode="auto">
              <a:xfrm>
                <a:off x="5988" y="3823"/>
                <a:ext cx="5" cy="1"/>
              </a:xfrm>
              <a:custGeom>
                <a:avLst/>
                <a:gdLst>
                  <a:gd name="T0" fmla="*/ 5 w 5"/>
                  <a:gd name="T1" fmla="*/ 0 h 1"/>
                  <a:gd name="T2" fmla="*/ 0 w 5"/>
                  <a:gd name="T3" fmla="*/ 0 h 1"/>
                  <a:gd name="T4" fmla="*/ 0 w 5"/>
                  <a:gd name="T5" fmla="*/ 1 h 1"/>
                  <a:gd name="T6" fmla="*/ 4 w 5"/>
                  <a:gd name="T7" fmla="*/ 1 h 1"/>
                  <a:gd name="T8" fmla="*/ 5 w 5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4" y="1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57" name="Freeform 135"/>
              <p:cNvSpPr>
                <a:spLocks/>
              </p:cNvSpPr>
              <p:nvPr/>
            </p:nvSpPr>
            <p:spPr bwMode="auto">
              <a:xfrm>
                <a:off x="6002" y="3845"/>
                <a:ext cx="19" cy="2"/>
              </a:xfrm>
              <a:custGeom>
                <a:avLst/>
                <a:gdLst>
                  <a:gd name="T0" fmla="*/ 11 w 11"/>
                  <a:gd name="T1" fmla="*/ 0 h 1"/>
                  <a:gd name="T2" fmla="*/ 0 w 11"/>
                  <a:gd name="T3" fmla="*/ 0 h 1"/>
                  <a:gd name="T4" fmla="*/ 5 w 11"/>
                  <a:gd name="T5" fmla="*/ 1 h 1"/>
                  <a:gd name="T6" fmla="*/ 6 w 11"/>
                  <a:gd name="T7" fmla="*/ 1 h 1"/>
                  <a:gd name="T8" fmla="*/ 11 w 1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">
                    <a:moveTo>
                      <a:pt x="1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3" y="1"/>
                      <a:pt x="5" y="1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7" y="1"/>
                      <a:pt x="9" y="1"/>
                      <a:pt x="11" y="0"/>
                    </a:cubicBezTo>
                  </a:path>
                </a:pathLst>
              </a:custGeom>
              <a:solidFill>
                <a:srgbClr val="D6F4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58" name="Freeform 136"/>
              <p:cNvSpPr>
                <a:spLocks/>
              </p:cNvSpPr>
              <p:nvPr/>
            </p:nvSpPr>
            <p:spPr bwMode="auto">
              <a:xfrm>
                <a:off x="5997" y="3835"/>
                <a:ext cx="39" cy="10"/>
              </a:xfrm>
              <a:custGeom>
                <a:avLst/>
                <a:gdLst>
                  <a:gd name="T0" fmla="*/ 14 w 23"/>
                  <a:gd name="T1" fmla="*/ 0 h 6"/>
                  <a:gd name="T2" fmla="*/ 0 w 23"/>
                  <a:gd name="T3" fmla="*/ 5 h 6"/>
                  <a:gd name="T4" fmla="*/ 3 w 23"/>
                  <a:gd name="T5" fmla="*/ 6 h 6"/>
                  <a:gd name="T6" fmla="*/ 14 w 23"/>
                  <a:gd name="T7" fmla="*/ 6 h 6"/>
                  <a:gd name="T8" fmla="*/ 23 w 23"/>
                  <a:gd name="T9" fmla="*/ 1 h 6"/>
                  <a:gd name="T10" fmla="*/ 14 w 23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">
                    <a:moveTo>
                      <a:pt x="14" y="0"/>
                    </a:moveTo>
                    <a:cubicBezTo>
                      <a:pt x="10" y="3"/>
                      <a:pt x="5" y="4"/>
                      <a:pt x="0" y="5"/>
                    </a:cubicBezTo>
                    <a:cubicBezTo>
                      <a:pt x="1" y="6"/>
                      <a:pt x="2" y="6"/>
                      <a:pt x="3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7" y="5"/>
                      <a:pt x="21" y="3"/>
                      <a:pt x="23" y="1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D0EE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59" name="Freeform 137"/>
              <p:cNvSpPr>
                <a:spLocks/>
              </p:cNvSpPr>
              <p:nvPr/>
            </p:nvSpPr>
            <p:spPr bwMode="auto">
              <a:xfrm>
                <a:off x="5981" y="3830"/>
                <a:ext cx="40" cy="13"/>
              </a:xfrm>
              <a:custGeom>
                <a:avLst/>
                <a:gdLst>
                  <a:gd name="T0" fmla="*/ 0 w 23"/>
                  <a:gd name="T1" fmla="*/ 0 h 8"/>
                  <a:gd name="T2" fmla="*/ 9 w 23"/>
                  <a:gd name="T3" fmla="*/ 8 h 8"/>
                  <a:gd name="T4" fmla="*/ 23 w 23"/>
                  <a:gd name="T5" fmla="*/ 3 h 8"/>
                  <a:gd name="T6" fmla="*/ 6 w 23"/>
                  <a:gd name="T7" fmla="*/ 1 h 8"/>
                  <a:gd name="T8" fmla="*/ 3 w 23"/>
                  <a:gd name="T9" fmla="*/ 4 h 8"/>
                  <a:gd name="T10" fmla="*/ 1 w 23"/>
                  <a:gd name="T11" fmla="*/ 2 h 8"/>
                  <a:gd name="T12" fmla="*/ 3 w 23"/>
                  <a:gd name="T13" fmla="*/ 1 h 8"/>
                  <a:gd name="T14" fmla="*/ 0 w 23"/>
                  <a:gd name="T15" fmla="*/ 0 h 8"/>
                  <a:gd name="T16" fmla="*/ 0 w 23"/>
                  <a:gd name="T17" fmla="*/ 0 h 8"/>
                  <a:gd name="T18" fmla="*/ 0 w 23"/>
                  <a:gd name="T19" fmla="*/ 0 h 8"/>
                  <a:gd name="T20" fmla="*/ 0 w 23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8">
                    <a:moveTo>
                      <a:pt x="0" y="0"/>
                    </a:moveTo>
                    <a:cubicBezTo>
                      <a:pt x="2" y="4"/>
                      <a:pt x="5" y="7"/>
                      <a:pt x="9" y="8"/>
                    </a:cubicBezTo>
                    <a:cubicBezTo>
                      <a:pt x="14" y="7"/>
                      <a:pt x="19" y="6"/>
                      <a:pt x="23" y="3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3"/>
                      <a:pt x="1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0EE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60" name="Freeform 138"/>
              <p:cNvSpPr>
                <a:spLocks/>
              </p:cNvSpPr>
              <p:nvPr/>
            </p:nvSpPr>
            <p:spPr bwMode="auto">
              <a:xfrm>
                <a:off x="5937" y="3785"/>
                <a:ext cx="44" cy="22"/>
              </a:xfrm>
              <a:custGeom>
                <a:avLst/>
                <a:gdLst>
                  <a:gd name="T0" fmla="*/ 26 w 26"/>
                  <a:gd name="T1" fmla="*/ 12 h 13"/>
                  <a:gd name="T2" fmla="*/ 22 w 26"/>
                  <a:gd name="T3" fmla="*/ 13 h 13"/>
                  <a:gd name="T4" fmla="*/ 13 w 26"/>
                  <a:gd name="T5" fmla="*/ 4 h 13"/>
                  <a:gd name="T6" fmla="*/ 4 w 26"/>
                  <a:gd name="T7" fmla="*/ 13 h 13"/>
                  <a:gd name="T8" fmla="*/ 0 w 26"/>
                  <a:gd name="T9" fmla="*/ 13 h 13"/>
                  <a:gd name="T10" fmla="*/ 12 w 26"/>
                  <a:gd name="T11" fmla="*/ 0 h 13"/>
                  <a:gd name="T12" fmla="*/ 26 w 26"/>
                  <a:gd name="T1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3">
                    <a:moveTo>
                      <a:pt x="26" y="12"/>
                    </a:move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8"/>
                      <a:pt x="18" y="4"/>
                      <a:pt x="13" y="4"/>
                    </a:cubicBezTo>
                    <a:cubicBezTo>
                      <a:pt x="8" y="4"/>
                      <a:pt x="4" y="8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20" y="0"/>
                      <a:pt x="25" y="5"/>
                      <a:pt x="26" y="12"/>
                    </a:cubicBezTo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61" name="Freeform 139"/>
              <p:cNvSpPr>
                <a:spLocks/>
              </p:cNvSpPr>
              <p:nvPr/>
            </p:nvSpPr>
            <p:spPr bwMode="auto">
              <a:xfrm>
                <a:off x="5871" y="3812"/>
                <a:ext cx="169" cy="25"/>
              </a:xfrm>
              <a:custGeom>
                <a:avLst/>
                <a:gdLst>
                  <a:gd name="T0" fmla="*/ 167 w 169"/>
                  <a:gd name="T1" fmla="*/ 25 h 25"/>
                  <a:gd name="T2" fmla="*/ 0 w 169"/>
                  <a:gd name="T3" fmla="*/ 7 h 25"/>
                  <a:gd name="T4" fmla="*/ 2 w 169"/>
                  <a:gd name="T5" fmla="*/ 0 h 25"/>
                  <a:gd name="T6" fmla="*/ 169 w 169"/>
                  <a:gd name="T7" fmla="*/ 18 h 25"/>
                  <a:gd name="T8" fmla="*/ 167 w 169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25">
                    <a:moveTo>
                      <a:pt x="167" y="25"/>
                    </a:moveTo>
                    <a:lnTo>
                      <a:pt x="0" y="7"/>
                    </a:lnTo>
                    <a:lnTo>
                      <a:pt x="2" y="0"/>
                    </a:lnTo>
                    <a:lnTo>
                      <a:pt x="169" y="18"/>
                    </a:lnTo>
                    <a:lnTo>
                      <a:pt x="167" y="25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62" name="Freeform 140"/>
              <p:cNvSpPr>
                <a:spLocks/>
              </p:cNvSpPr>
              <p:nvPr/>
            </p:nvSpPr>
            <p:spPr bwMode="auto">
              <a:xfrm>
                <a:off x="5871" y="3812"/>
                <a:ext cx="169" cy="25"/>
              </a:xfrm>
              <a:custGeom>
                <a:avLst/>
                <a:gdLst>
                  <a:gd name="T0" fmla="*/ 167 w 169"/>
                  <a:gd name="T1" fmla="*/ 25 h 25"/>
                  <a:gd name="T2" fmla="*/ 0 w 169"/>
                  <a:gd name="T3" fmla="*/ 7 h 25"/>
                  <a:gd name="T4" fmla="*/ 2 w 169"/>
                  <a:gd name="T5" fmla="*/ 0 h 25"/>
                  <a:gd name="T6" fmla="*/ 169 w 169"/>
                  <a:gd name="T7" fmla="*/ 18 h 25"/>
                  <a:gd name="T8" fmla="*/ 167 w 169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25">
                    <a:moveTo>
                      <a:pt x="167" y="25"/>
                    </a:moveTo>
                    <a:lnTo>
                      <a:pt x="0" y="7"/>
                    </a:lnTo>
                    <a:lnTo>
                      <a:pt x="2" y="0"/>
                    </a:lnTo>
                    <a:lnTo>
                      <a:pt x="169" y="18"/>
                    </a:lnTo>
                    <a:lnTo>
                      <a:pt x="167" y="2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63" name="Freeform 141"/>
              <p:cNvSpPr>
                <a:spLocks/>
              </p:cNvSpPr>
              <p:nvPr/>
            </p:nvSpPr>
            <p:spPr bwMode="auto">
              <a:xfrm>
                <a:off x="5878" y="3809"/>
                <a:ext cx="167" cy="31"/>
              </a:xfrm>
              <a:custGeom>
                <a:avLst/>
                <a:gdLst>
                  <a:gd name="T0" fmla="*/ 2 w 167"/>
                  <a:gd name="T1" fmla="*/ 31 h 31"/>
                  <a:gd name="T2" fmla="*/ 0 w 167"/>
                  <a:gd name="T3" fmla="*/ 24 h 31"/>
                  <a:gd name="T4" fmla="*/ 165 w 167"/>
                  <a:gd name="T5" fmla="*/ 0 h 31"/>
                  <a:gd name="T6" fmla="*/ 167 w 167"/>
                  <a:gd name="T7" fmla="*/ 7 h 31"/>
                  <a:gd name="T8" fmla="*/ 2 w 167"/>
                  <a:gd name="T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31">
                    <a:moveTo>
                      <a:pt x="2" y="31"/>
                    </a:moveTo>
                    <a:lnTo>
                      <a:pt x="0" y="24"/>
                    </a:lnTo>
                    <a:lnTo>
                      <a:pt x="165" y="0"/>
                    </a:lnTo>
                    <a:lnTo>
                      <a:pt x="167" y="7"/>
                    </a:lnTo>
                    <a:lnTo>
                      <a:pt x="2" y="31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64" name="Freeform 142"/>
              <p:cNvSpPr>
                <a:spLocks/>
              </p:cNvSpPr>
              <p:nvPr/>
            </p:nvSpPr>
            <p:spPr bwMode="auto">
              <a:xfrm>
                <a:off x="5878" y="3809"/>
                <a:ext cx="167" cy="31"/>
              </a:xfrm>
              <a:custGeom>
                <a:avLst/>
                <a:gdLst>
                  <a:gd name="T0" fmla="*/ 2 w 167"/>
                  <a:gd name="T1" fmla="*/ 31 h 31"/>
                  <a:gd name="T2" fmla="*/ 0 w 167"/>
                  <a:gd name="T3" fmla="*/ 24 h 31"/>
                  <a:gd name="T4" fmla="*/ 165 w 167"/>
                  <a:gd name="T5" fmla="*/ 0 h 31"/>
                  <a:gd name="T6" fmla="*/ 167 w 167"/>
                  <a:gd name="T7" fmla="*/ 7 h 31"/>
                  <a:gd name="T8" fmla="*/ 2 w 167"/>
                  <a:gd name="T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31">
                    <a:moveTo>
                      <a:pt x="2" y="31"/>
                    </a:moveTo>
                    <a:lnTo>
                      <a:pt x="0" y="24"/>
                    </a:lnTo>
                    <a:lnTo>
                      <a:pt x="165" y="0"/>
                    </a:lnTo>
                    <a:lnTo>
                      <a:pt x="167" y="7"/>
                    </a:lnTo>
                    <a:lnTo>
                      <a:pt x="2" y="3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65" name="Freeform 143"/>
              <p:cNvSpPr>
                <a:spLocks/>
              </p:cNvSpPr>
              <p:nvPr/>
            </p:nvSpPr>
            <p:spPr bwMode="auto">
              <a:xfrm>
                <a:off x="5907" y="3781"/>
                <a:ext cx="14" cy="18"/>
              </a:xfrm>
              <a:custGeom>
                <a:avLst/>
                <a:gdLst>
                  <a:gd name="T0" fmla="*/ 3 w 8"/>
                  <a:gd name="T1" fmla="*/ 0 h 10"/>
                  <a:gd name="T2" fmla="*/ 0 w 8"/>
                  <a:gd name="T3" fmla="*/ 10 h 10"/>
                  <a:gd name="T4" fmla="*/ 8 w 8"/>
                  <a:gd name="T5" fmla="*/ 1 h 10"/>
                  <a:gd name="T6" fmla="*/ 3 w 8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3" y="0"/>
                    </a:moveTo>
                    <a:cubicBezTo>
                      <a:pt x="3" y="3"/>
                      <a:pt x="2" y="7"/>
                      <a:pt x="0" y="1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5" y="0"/>
                      <a:pt x="3" y="0"/>
                    </a:cubicBezTo>
                  </a:path>
                </a:pathLst>
              </a:custGeom>
              <a:solidFill>
                <a:srgbClr val="E3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66" name="Freeform 144"/>
              <p:cNvSpPr>
                <a:spLocks noEditPoints="1"/>
              </p:cNvSpPr>
              <p:nvPr/>
            </p:nvSpPr>
            <p:spPr bwMode="auto">
              <a:xfrm>
                <a:off x="5873" y="3780"/>
                <a:ext cx="40" cy="51"/>
              </a:xfrm>
              <a:custGeom>
                <a:avLst/>
                <a:gdLst>
                  <a:gd name="T0" fmla="*/ 1 w 23"/>
                  <a:gd name="T1" fmla="*/ 23 h 30"/>
                  <a:gd name="T2" fmla="*/ 0 w 23"/>
                  <a:gd name="T3" fmla="*/ 24 h 30"/>
                  <a:gd name="T4" fmla="*/ 2 w 23"/>
                  <a:gd name="T5" fmla="*/ 30 h 30"/>
                  <a:gd name="T6" fmla="*/ 8 w 23"/>
                  <a:gd name="T7" fmla="*/ 23 h 30"/>
                  <a:gd name="T8" fmla="*/ 1 w 23"/>
                  <a:gd name="T9" fmla="*/ 23 h 30"/>
                  <a:gd name="T10" fmla="*/ 22 w 23"/>
                  <a:gd name="T11" fmla="*/ 0 h 30"/>
                  <a:gd name="T12" fmla="*/ 4 w 23"/>
                  <a:gd name="T13" fmla="*/ 19 h 30"/>
                  <a:gd name="T14" fmla="*/ 11 w 23"/>
                  <a:gd name="T15" fmla="*/ 20 h 30"/>
                  <a:gd name="T16" fmla="*/ 20 w 23"/>
                  <a:gd name="T17" fmla="*/ 11 h 30"/>
                  <a:gd name="T18" fmla="*/ 23 w 23"/>
                  <a:gd name="T19" fmla="*/ 1 h 30"/>
                  <a:gd name="T20" fmla="*/ 22 w 23"/>
                  <a:gd name="T2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30">
                    <a:moveTo>
                      <a:pt x="1" y="23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1" y="28"/>
                      <a:pt x="2" y="30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1" y="23"/>
                      <a:pt x="1" y="23"/>
                      <a:pt x="1" y="23"/>
                    </a:cubicBezTo>
                    <a:moveTo>
                      <a:pt x="22" y="0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2" y="8"/>
                      <a:pt x="23" y="4"/>
                      <a:pt x="23" y="1"/>
                    </a:cubicBezTo>
                    <a:cubicBezTo>
                      <a:pt x="23" y="1"/>
                      <a:pt x="23" y="1"/>
                      <a:pt x="22" y="0"/>
                    </a:cubicBezTo>
                  </a:path>
                </a:pathLst>
              </a:custGeom>
              <a:solidFill>
                <a:srgbClr val="E3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67" name="Freeform 145"/>
              <p:cNvSpPr>
                <a:spLocks/>
              </p:cNvSpPr>
              <p:nvPr/>
            </p:nvSpPr>
            <p:spPr bwMode="auto">
              <a:xfrm>
                <a:off x="5875" y="3812"/>
                <a:ext cx="17" cy="7"/>
              </a:xfrm>
              <a:custGeom>
                <a:avLst/>
                <a:gdLst>
                  <a:gd name="T0" fmla="*/ 5 w 17"/>
                  <a:gd name="T1" fmla="*/ 0 h 7"/>
                  <a:gd name="T2" fmla="*/ 0 w 17"/>
                  <a:gd name="T3" fmla="*/ 7 h 7"/>
                  <a:gd name="T4" fmla="*/ 12 w 17"/>
                  <a:gd name="T5" fmla="*/ 7 h 7"/>
                  <a:gd name="T6" fmla="*/ 17 w 17"/>
                  <a:gd name="T7" fmla="*/ 2 h 7"/>
                  <a:gd name="T8" fmla="*/ 5 w 17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7">
                    <a:moveTo>
                      <a:pt x="5" y="0"/>
                    </a:moveTo>
                    <a:lnTo>
                      <a:pt x="0" y="7"/>
                    </a:lnTo>
                    <a:lnTo>
                      <a:pt x="12" y="7"/>
                    </a:lnTo>
                    <a:lnTo>
                      <a:pt x="17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8F8F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68" name="Freeform 146"/>
              <p:cNvSpPr>
                <a:spLocks/>
              </p:cNvSpPr>
              <p:nvPr/>
            </p:nvSpPr>
            <p:spPr bwMode="auto">
              <a:xfrm>
                <a:off x="5875" y="3812"/>
                <a:ext cx="17" cy="7"/>
              </a:xfrm>
              <a:custGeom>
                <a:avLst/>
                <a:gdLst>
                  <a:gd name="T0" fmla="*/ 5 w 17"/>
                  <a:gd name="T1" fmla="*/ 0 h 7"/>
                  <a:gd name="T2" fmla="*/ 0 w 17"/>
                  <a:gd name="T3" fmla="*/ 7 h 7"/>
                  <a:gd name="T4" fmla="*/ 12 w 17"/>
                  <a:gd name="T5" fmla="*/ 7 h 7"/>
                  <a:gd name="T6" fmla="*/ 17 w 17"/>
                  <a:gd name="T7" fmla="*/ 2 h 7"/>
                  <a:gd name="T8" fmla="*/ 5 w 17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7">
                    <a:moveTo>
                      <a:pt x="5" y="0"/>
                    </a:moveTo>
                    <a:lnTo>
                      <a:pt x="0" y="7"/>
                    </a:lnTo>
                    <a:lnTo>
                      <a:pt x="12" y="7"/>
                    </a:lnTo>
                    <a:lnTo>
                      <a:pt x="17" y="2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69" name="Freeform 147"/>
              <p:cNvSpPr>
                <a:spLocks/>
              </p:cNvSpPr>
              <p:nvPr/>
            </p:nvSpPr>
            <p:spPr bwMode="auto">
              <a:xfrm>
                <a:off x="5897" y="3785"/>
                <a:ext cx="31" cy="31"/>
              </a:xfrm>
              <a:custGeom>
                <a:avLst/>
                <a:gdLst>
                  <a:gd name="T0" fmla="*/ 16 w 18"/>
                  <a:gd name="T1" fmla="*/ 0 h 18"/>
                  <a:gd name="T2" fmla="*/ 3 w 18"/>
                  <a:gd name="T3" fmla="*/ 14 h 18"/>
                  <a:gd name="T4" fmla="*/ 0 w 18"/>
                  <a:gd name="T5" fmla="*/ 17 h 18"/>
                  <a:gd name="T6" fmla="*/ 3 w 18"/>
                  <a:gd name="T7" fmla="*/ 18 h 18"/>
                  <a:gd name="T8" fmla="*/ 18 w 18"/>
                  <a:gd name="T9" fmla="*/ 2 h 18"/>
                  <a:gd name="T10" fmla="*/ 16 w 18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8">
                    <a:moveTo>
                      <a:pt x="16" y="0"/>
                    </a:moveTo>
                    <a:cubicBezTo>
                      <a:pt x="3" y="14"/>
                      <a:pt x="3" y="14"/>
                      <a:pt x="3" y="14"/>
                    </a:cubicBezTo>
                    <a:cubicBezTo>
                      <a:pt x="2" y="15"/>
                      <a:pt x="1" y="16"/>
                      <a:pt x="0" y="17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7" y="1"/>
                      <a:pt x="17" y="1"/>
                      <a:pt x="16" y="0"/>
                    </a:cubicBezTo>
                  </a:path>
                </a:pathLst>
              </a:custGeom>
              <a:solidFill>
                <a:srgbClr val="E3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70" name="Freeform 148"/>
              <p:cNvSpPr>
                <a:spLocks/>
              </p:cNvSpPr>
              <p:nvPr/>
            </p:nvSpPr>
            <p:spPr bwMode="auto">
              <a:xfrm>
                <a:off x="5895" y="3809"/>
                <a:ext cx="7" cy="5"/>
              </a:xfrm>
              <a:custGeom>
                <a:avLst/>
                <a:gdLst>
                  <a:gd name="T0" fmla="*/ 4 w 4"/>
                  <a:gd name="T1" fmla="*/ 0 h 3"/>
                  <a:gd name="T2" fmla="*/ 0 w 4"/>
                  <a:gd name="T3" fmla="*/ 3 h 3"/>
                  <a:gd name="T4" fmla="*/ 1 w 4"/>
                  <a:gd name="T5" fmla="*/ 3 h 3"/>
                  <a:gd name="T6" fmla="*/ 4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3" y="1"/>
                      <a:pt x="4" y="0"/>
                    </a:cubicBezTo>
                  </a:path>
                </a:pathLst>
              </a:custGeom>
              <a:solidFill>
                <a:srgbClr val="E3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71" name="Freeform 149"/>
              <p:cNvSpPr>
                <a:spLocks/>
              </p:cNvSpPr>
              <p:nvPr/>
            </p:nvSpPr>
            <p:spPr bwMode="auto">
              <a:xfrm>
                <a:off x="5878" y="3821"/>
                <a:ext cx="17" cy="12"/>
              </a:xfrm>
              <a:custGeom>
                <a:avLst/>
                <a:gdLst>
                  <a:gd name="T0" fmla="*/ 8 w 10"/>
                  <a:gd name="T1" fmla="*/ 0 h 7"/>
                  <a:gd name="T2" fmla="*/ 1 w 10"/>
                  <a:gd name="T3" fmla="*/ 6 h 7"/>
                  <a:gd name="T4" fmla="*/ 0 w 10"/>
                  <a:gd name="T5" fmla="*/ 7 h 7"/>
                  <a:gd name="T6" fmla="*/ 4 w 10"/>
                  <a:gd name="T7" fmla="*/ 6 h 7"/>
                  <a:gd name="T8" fmla="*/ 10 w 10"/>
                  <a:gd name="T9" fmla="*/ 0 h 7"/>
                  <a:gd name="T10" fmla="*/ 8 w 10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7">
                    <a:moveTo>
                      <a:pt x="8" y="0"/>
                    </a:moveTo>
                    <a:cubicBezTo>
                      <a:pt x="6" y="2"/>
                      <a:pt x="4" y="4"/>
                      <a:pt x="1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E3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72" name="Freeform 150"/>
              <p:cNvSpPr>
                <a:spLocks/>
              </p:cNvSpPr>
              <p:nvPr/>
            </p:nvSpPr>
            <p:spPr bwMode="auto">
              <a:xfrm>
                <a:off x="5880" y="3821"/>
                <a:ext cx="12" cy="10"/>
              </a:xfrm>
              <a:custGeom>
                <a:avLst/>
                <a:gdLst>
                  <a:gd name="T0" fmla="*/ 6 w 7"/>
                  <a:gd name="T1" fmla="*/ 0 h 6"/>
                  <a:gd name="T2" fmla="*/ 0 w 7"/>
                  <a:gd name="T3" fmla="*/ 6 h 6"/>
                  <a:gd name="T4" fmla="*/ 7 w 7"/>
                  <a:gd name="T5" fmla="*/ 0 h 6"/>
                  <a:gd name="T6" fmla="*/ 6 w 7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6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3" y="4"/>
                      <a:pt x="5" y="2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E3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73" name="Freeform 151"/>
              <p:cNvSpPr>
                <a:spLocks/>
              </p:cNvSpPr>
              <p:nvPr/>
            </p:nvSpPr>
            <p:spPr bwMode="auto">
              <a:xfrm>
                <a:off x="5878" y="383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3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74" name="Freeform 152"/>
              <p:cNvSpPr>
                <a:spLocks/>
              </p:cNvSpPr>
              <p:nvPr/>
            </p:nvSpPr>
            <p:spPr bwMode="auto">
              <a:xfrm>
                <a:off x="5890" y="3814"/>
                <a:ext cx="12" cy="7"/>
              </a:xfrm>
              <a:custGeom>
                <a:avLst/>
                <a:gdLst>
                  <a:gd name="T0" fmla="*/ 5 w 12"/>
                  <a:gd name="T1" fmla="*/ 0 h 7"/>
                  <a:gd name="T2" fmla="*/ 0 w 12"/>
                  <a:gd name="T3" fmla="*/ 7 h 7"/>
                  <a:gd name="T4" fmla="*/ 2 w 12"/>
                  <a:gd name="T5" fmla="*/ 7 h 7"/>
                  <a:gd name="T6" fmla="*/ 5 w 12"/>
                  <a:gd name="T7" fmla="*/ 7 h 7"/>
                  <a:gd name="T8" fmla="*/ 12 w 12"/>
                  <a:gd name="T9" fmla="*/ 2 h 7"/>
                  <a:gd name="T10" fmla="*/ 7 w 12"/>
                  <a:gd name="T11" fmla="*/ 0 h 7"/>
                  <a:gd name="T12" fmla="*/ 5 w 12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7">
                    <a:moveTo>
                      <a:pt x="5" y="0"/>
                    </a:moveTo>
                    <a:lnTo>
                      <a:pt x="0" y="7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12" y="2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8F8F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75" name="Freeform 153"/>
              <p:cNvSpPr>
                <a:spLocks/>
              </p:cNvSpPr>
              <p:nvPr/>
            </p:nvSpPr>
            <p:spPr bwMode="auto">
              <a:xfrm>
                <a:off x="5890" y="3814"/>
                <a:ext cx="12" cy="7"/>
              </a:xfrm>
              <a:custGeom>
                <a:avLst/>
                <a:gdLst>
                  <a:gd name="T0" fmla="*/ 5 w 12"/>
                  <a:gd name="T1" fmla="*/ 0 h 7"/>
                  <a:gd name="T2" fmla="*/ 0 w 12"/>
                  <a:gd name="T3" fmla="*/ 7 h 7"/>
                  <a:gd name="T4" fmla="*/ 2 w 12"/>
                  <a:gd name="T5" fmla="*/ 7 h 7"/>
                  <a:gd name="T6" fmla="*/ 5 w 12"/>
                  <a:gd name="T7" fmla="*/ 7 h 7"/>
                  <a:gd name="T8" fmla="*/ 12 w 12"/>
                  <a:gd name="T9" fmla="*/ 2 h 7"/>
                  <a:gd name="T10" fmla="*/ 7 w 12"/>
                  <a:gd name="T11" fmla="*/ 0 h 7"/>
                  <a:gd name="T12" fmla="*/ 5 w 12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7">
                    <a:moveTo>
                      <a:pt x="5" y="0"/>
                    </a:moveTo>
                    <a:lnTo>
                      <a:pt x="0" y="7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12" y="2"/>
                    </a:lnTo>
                    <a:lnTo>
                      <a:pt x="7" y="0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76" name="Freeform 154"/>
              <p:cNvSpPr>
                <a:spLocks/>
              </p:cNvSpPr>
              <p:nvPr/>
            </p:nvSpPr>
            <p:spPr bwMode="auto">
              <a:xfrm>
                <a:off x="5878" y="3831"/>
                <a:ext cx="7" cy="6"/>
              </a:xfrm>
              <a:custGeom>
                <a:avLst/>
                <a:gdLst>
                  <a:gd name="T0" fmla="*/ 4 w 4"/>
                  <a:gd name="T1" fmla="*/ 0 h 3"/>
                  <a:gd name="T2" fmla="*/ 0 w 4"/>
                  <a:gd name="T3" fmla="*/ 1 h 3"/>
                  <a:gd name="T4" fmla="*/ 0 w 4"/>
                  <a:gd name="T5" fmla="*/ 1 h 3"/>
                  <a:gd name="T6" fmla="*/ 0 w 4"/>
                  <a:gd name="T7" fmla="*/ 2 h 3"/>
                  <a:gd name="T8" fmla="*/ 1 w 4"/>
                  <a:gd name="T9" fmla="*/ 3 h 3"/>
                  <a:gd name="T10" fmla="*/ 4 w 4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3"/>
                      <a:pt x="1" y="3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8F8F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77" name="Freeform 155"/>
              <p:cNvSpPr>
                <a:spLocks/>
              </p:cNvSpPr>
              <p:nvPr/>
            </p:nvSpPr>
            <p:spPr bwMode="auto">
              <a:xfrm>
                <a:off x="5981" y="3792"/>
                <a:ext cx="30" cy="26"/>
              </a:xfrm>
              <a:custGeom>
                <a:avLst/>
                <a:gdLst>
                  <a:gd name="T0" fmla="*/ 16 w 17"/>
                  <a:gd name="T1" fmla="*/ 0 h 15"/>
                  <a:gd name="T2" fmla="*/ 12 w 17"/>
                  <a:gd name="T3" fmla="*/ 3 h 15"/>
                  <a:gd name="T4" fmla="*/ 0 w 17"/>
                  <a:gd name="T5" fmla="*/ 15 h 15"/>
                  <a:gd name="T6" fmla="*/ 8 w 17"/>
                  <a:gd name="T7" fmla="*/ 14 h 15"/>
                  <a:gd name="T8" fmla="*/ 17 w 17"/>
                  <a:gd name="T9" fmla="*/ 5 h 15"/>
                  <a:gd name="T10" fmla="*/ 16 w 17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5">
                    <a:moveTo>
                      <a:pt x="16" y="0"/>
                    </a:moveTo>
                    <a:cubicBezTo>
                      <a:pt x="14" y="1"/>
                      <a:pt x="13" y="2"/>
                      <a:pt x="12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4"/>
                      <a:pt x="16" y="2"/>
                      <a:pt x="16" y="0"/>
                    </a:cubicBezTo>
                  </a:path>
                </a:pathLst>
              </a:custGeom>
              <a:solidFill>
                <a:srgbClr val="E3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78" name="Freeform 156"/>
              <p:cNvSpPr>
                <a:spLocks/>
              </p:cNvSpPr>
              <p:nvPr/>
            </p:nvSpPr>
            <p:spPr bwMode="auto">
              <a:xfrm>
                <a:off x="6009" y="3780"/>
                <a:ext cx="19" cy="20"/>
              </a:xfrm>
              <a:custGeom>
                <a:avLst/>
                <a:gdLst>
                  <a:gd name="T0" fmla="*/ 6 w 11"/>
                  <a:gd name="T1" fmla="*/ 0 h 12"/>
                  <a:gd name="T2" fmla="*/ 0 w 11"/>
                  <a:gd name="T3" fmla="*/ 7 h 12"/>
                  <a:gd name="T4" fmla="*/ 1 w 11"/>
                  <a:gd name="T5" fmla="*/ 12 h 12"/>
                  <a:gd name="T6" fmla="*/ 11 w 11"/>
                  <a:gd name="T7" fmla="*/ 2 h 12"/>
                  <a:gd name="T8" fmla="*/ 6 w 11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2">
                    <a:moveTo>
                      <a:pt x="6" y="0"/>
                    </a:moveTo>
                    <a:cubicBezTo>
                      <a:pt x="5" y="3"/>
                      <a:pt x="2" y="5"/>
                      <a:pt x="0" y="7"/>
                    </a:cubicBezTo>
                    <a:cubicBezTo>
                      <a:pt x="0" y="9"/>
                      <a:pt x="0" y="11"/>
                      <a:pt x="1" y="1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1"/>
                      <a:pt x="8" y="0"/>
                      <a:pt x="6" y="0"/>
                    </a:cubicBezTo>
                  </a:path>
                </a:pathLst>
              </a:custGeom>
              <a:solidFill>
                <a:srgbClr val="E3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79" name="Freeform 157"/>
              <p:cNvSpPr>
                <a:spLocks/>
              </p:cNvSpPr>
              <p:nvPr/>
            </p:nvSpPr>
            <p:spPr bwMode="auto">
              <a:xfrm>
                <a:off x="6002" y="3780"/>
                <a:ext cx="17" cy="17"/>
              </a:xfrm>
              <a:custGeom>
                <a:avLst/>
                <a:gdLst>
                  <a:gd name="T0" fmla="*/ 10 w 10"/>
                  <a:gd name="T1" fmla="*/ 0 h 10"/>
                  <a:gd name="T2" fmla="*/ 0 w 10"/>
                  <a:gd name="T3" fmla="*/ 10 h 10"/>
                  <a:gd name="T4" fmla="*/ 4 w 10"/>
                  <a:gd name="T5" fmla="*/ 7 h 10"/>
                  <a:gd name="T6" fmla="*/ 10 w 10"/>
                  <a:gd name="T7" fmla="*/ 0 h 10"/>
                  <a:gd name="T8" fmla="*/ 10 w 10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1" y="9"/>
                      <a:pt x="2" y="8"/>
                      <a:pt x="4" y="7"/>
                    </a:cubicBezTo>
                    <a:cubicBezTo>
                      <a:pt x="6" y="5"/>
                      <a:pt x="9" y="3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solidFill>
                <a:srgbClr val="E0F2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80" name="Freeform 158"/>
              <p:cNvSpPr>
                <a:spLocks noEditPoints="1"/>
              </p:cNvSpPr>
              <p:nvPr/>
            </p:nvSpPr>
            <p:spPr bwMode="auto">
              <a:xfrm>
                <a:off x="5981" y="3823"/>
                <a:ext cx="7" cy="7"/>
              </a:xfrm>
              <a:custGeom>
                <a:avLst/>
                <a:gdLst>
                  <a:gd name="T0" fmla="*/ 0 w 4"/>
                  <a:gd name="T1" fmla="*/ 4 h 4"/>
                  <a:gd name="T2" fmla="*/ 0 w 4"/>
                  <a:gd name="T3" fmla="*/ 4 h 4"/>
                  <a:gd name="T4" fmla="*/ 0 w 4"/>
                  <a:gd name="T5" fmla="*/ 4 h 4"/>
                  <a:gd name="T6" fmla="*/ 0 w 4"/>
                  <a:gd name="T7" fmla="*/ 4 h 4"/>
                  <a:gd name="T8" fmla="*/ 4 w 4"/>
                  <a:gd name="T9" fmla="*/ 0 h 4"/>
                  <a:gd name="T10" fmla="*/ 2 w 4"/>
                  <a:gd name="T11" fmla="*/ 1 h 4"/>
                  <a:gd name="T12" fmla="*/ 4 w 4"/>
                  <a:gd name="T13" fmla="*/ 1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4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E3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81" name="Freeform 159"/>
              <p:cNvSpPr>
                <a:spLocks/>
              </p:cNvSpPr>
              <p:nvPr/>
            </p:nvSpPr>
            <p:spPr bwMode="auto">
              <a:xfrm>
                <a:off x="5980" y="3824"/>
                <a:ext cx="8" cy="6"/>
              </a:xfrm>
              <a:custGeom>
                <a:avLst/>
                <a:gdLst>
                  <a:gd name="T0" fmla="*/ 3 w 5"/>
                  <a:gd name="T1" fmla="*/ 0 h 3"/>
                  <a:gd name="T2" fmla="*/ 0 w 5"/>
                  <a:gd name="T3" fmla="*/ 0 h 3"/>
                  <a:gd name="T4" fmla="*/ 1 w 5"/>
                  <a:gd name="T5" fmla="*/ 3 h 3"/>
                  <a:gd name="T6" fmla="*/ 1 w 5"/>
                  <a:gd name="T7" fmla="*/ 3 h 3"/>
                  <a:gd name="T8" fmla="*/ 5 w 5"/>
                  <a:gd name="T9" fmla="*/ 0 h 3"/>
                  <a:gd name="T10" fmla="*/ 3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2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8F8F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82" name="Freeform 160"/>
              <p:cNvSpPr>
                <a:spLocks/>
              </p:cNvSpPr>
              <p:nvPr/>
            </p:nvSpPr>
            <p:spPr bwMode="auto">
              <a:xfrm>
                <a:off x="5978" y="3816"/>
                <a:ext cx="17" cy="8"/>
              </a:xfrm>
              <a:custGeom>
                <a:avLst/>
                <a:gdLst>
                  <a:gd name="T0" fmla="*/ 10 w 10"/>
                  <a:gd name="T1" fmla="*/ 0 h 5"/>
                  <a:gd name="T2" fmla="*/ 2 w 10"/>
                  <a:gd name="T3" fmla="*/ 1 h 5"/>
                  <a:gd name="T4" fmla="*/ 0 w 10"/>
                  <a:gd name="T5" fmla="*/ 3 h 5"/>
                  <a:gd name="T6" fmla="*/ 1 w 10"/>
                  <a:gd name="T7" fmla="*/ 5 h 5"/>
                  <a:gd name="T8" fmla="*/ 4 w 10"/>
                  <a:gd name="T9" fmla="*/ 5 h 5"/>
                  <a:gd name="T10" fmla="*/ 6 w 10"/>
                  <a:gd name="T11" fmla="*/ 4 h 5"/>
                  <a:gd name="T12" fmla="*/ 10 w 10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">
                    <a:moveTo>
                      <a:pt x="10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1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solidFill>
                <a:srgbClr val="8F8F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83" name="Freeform 161"/>
              <p:cNvSpPr>
                <a:spLocks/>
              </p:cNvSpPr>
              <p:nvPr/>
            </p:nvSpPr>
            <p:spPr bwMode="auto">
              <a:xfrm>
                <a:off x="6000" y="3804"/>
                <a:ext cx="14" cy="10"/>
              </a:xfrm>
              <a:custGeom>
                <a:avLst/>
                <a:gdLst>
                  <a:gd name="T0" fmla="*/ 7 w 8"/>
                  <a:gd name="T1" fmla="*/ 0 h 6"/>
                  <a:gd name="T2" fmla="*/ 0 w 8"/>
                  <a:gd name="T3" fmla="*/ 6 h 6"/>
                  <a:gd name="T4" fmla="*/ 5 w 8"/>
                  <a:gd name="T5" fmla="*/ 6 h 6"/>
                  <a:gd name="T6" fmla="*/ 8 w 8"/>
                  <a:gd name="T7" fmla="*/ 2 h 6"/>
                  <a:gd name="T8" fmla="*/ 7 w 8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">
                    <a:moveTo>
                      <a:pt x="7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7" y="1"/>
                      <a:pt x="7" y="0"/>
                    </a:cubicBezTo>
                  </a:path>
                </a:pathLst>
              </a:custGeom>
              <a:solidFill>
                <a:srgbClr val="E3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84" name="Freeform 162"/>
              <p:cNvSpPr>
                <a:spLocks/>
              </p:cNvSpPr>
              <p:nvPr/>
            </p:nvSpPr>
            <p:spPr bwMode="auto">
              <a:xfrm>
                <a:off x="6012" y="3785"/>
                <a:ext cx="23" cy="22"/>
              </a:xfrm>
              <a:custGeom>
                <a:avLst/>
                <a:gdLst>
                  <a:gd name="T0" fmla="*/ 11 w 13"/>
                  <a:gd name="T1" fmla="*/ 0 h 13"/>
                  <a:gd name="T2" fmla="*/ 0 w 13"/>
                  <a:gd name="T3" fmla="*/ 11 h 13"/>
                  <a:gd name="T4" fmla="*/ 1 w 13"/>
                  <a:gd name="T5" fmla="*/ 13 h 13"/>
                  <a:gd name="T6" fmla="*/ 13 w 13"/>
                  <a:gd name="T7" fmla="*/ 1 h 13"/>
                  <a:gd name="T8" fmla="*/ 11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1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1" y="12"/>
                      <a:pt x="1" y="1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1" y="0"/>
                      <a:pt x="11" y="0"/>
                    </a:cubicBezTo>
                  </a:path>
                </a:pathLst>
              </a:custGeom>
              <a:solidFill>
                <a:srgbClr val="E3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85" name="Freeform 163"/>
              <p:cNvSpPr>
                <a:spLocks noEditPoints="1"/>
              </p:cNvSpPr>
              <p:nvPr/>
            </p:nvSpPr>
            <p:spPr bwMode="auto">
              <a:xfrm>
                <a:off x="5983" y="3821"/>
                <a:ext cx="17" cy="16"/>
              </a:xfrm>
              <a:custGeom>
                <a:avLst/>
                <a:gdLst>
                  <a:gd name="T0" fmla="*/ 2 w 10"/>
                  <a:gd name="T1" fmla="*/ 6 h 9"/>
                  <a:gd name="T2" fmla="*/ 0 w 10"/>
                  <a:gd name="T3" fmla="*/ 7 h 9"/>
                  <a:gd name="T4" fmla="*/ 2 w 10"/>
                  <a:gd name="T5" fmla="*/ 9 h 9"/>
                  <a:gd name="T6" fmla="*/ 5 w 10"/>
                  <a:gd name="T7" fmla="*/ 6 h 9"/>
                  <a:gd name="T8" fmla="*/ 2 w 10"/>
                  <a:gd name="T9" fmla="*/ 6 h 9"/>
                  <a:gd name="T10" fmla="*/ 10 w 10"/>
                  <a:gd name="T11" fmla="*/ 0 h 9"/>
                  <a:gd name="T12" fmla="*/ 6 w 10"/>
                  <a:gd name="T13" fmla="*/ 1 h 9"/>
                  <a:gd name="T14" fmla="*/ 5 w 10"/>
                  <a:gd name="T15" fmla="*/ 2 h 9"/>
                  <a:gd name="T16" fmla="*/ 8 w 10"/>
                  <a:gd name="T17" fmla="*/ 2 h 9"/>
                  <a:gd name="T18" fmla="*/ 10 w 10"/>
                  <a:gd name="T1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9">
                    <a:moveTo>
                      <a:pt x="2" y="6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2" y="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10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solidFill>
                <a:srgbClr val="E3F5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86" name="Freeform 164"/>
              <p:cNvSpPr>
                <a:spLocks/>
              </p:cNvSpPr>
              <p:nvPr/>
            </p:nvSpPr>
            <p:spPr bwMode="auto">
              <a:xfrm>
                <a:off x="5987" y="3824"/>
                <a:ext cx="10" cy="7"/>
              </a:xfrm>
              <a:custGeom>
                <a:avLst/>
                <a:gdLst>
                  <a:gd name="T0" fmla="*/ 5 w 10"/>
                  <a:gd name="T1" fmla="*/ 0 h 7"/>
                  <a:gd name="T2" fmla="*/ 0 w 10"/>
                  <a:gd name="T3" fmla="*/ 7 h 7"/>
                  <a:gd name="T4" fmla="*/ 5 w 10"/>
                  <a:gd name="T5" fmla="*/ 7 h 7"/>
                  <a:gd name="T6" fmla="*/ 10 w 10"/>
                  <a:gd name="T7" fmla="*/ 0 h 7"/>
                  <a:gd name="T8" fmla="*/ 5 w 10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">
                    <a:moveTo>
                      <a:pt x="5" y="0"/>
                    </a:moveTo>
                    <a:lnTo>
                      <a:pt x="0" y="7"/>
                    </a:lnTo>
                    <a:lnTo>
                      <a:pt x="5" y="7"/>
                    </a:lnTo>
                    <a:lnTo>
                      <a:pt x="10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8F8F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87" name="Freeform 165"/>
              <p:cNvSpPr>
                <a:spLocks/>
              </p:cNvSpPr>
              <p:nvPr/>
            </p:nvSpPr>
            <p:spPr bwMode="auto">
              <a:xfrm>
                <a:off x="5987" y="3824"/>
                <a:ext cx="10" cy="7"/>
              </a:xfrm>
              <a:custGeom>
                <a:avLst/>
                <a:gdLst>
                  <a:gd name="T0" fmla="*/ 5 w 10"/>
                  <a:gd name="T1" fmla="*/ 0 h 7"/>
                  <a:gd name="T2" fmla="*/ 0 w 10"/>
                  <a:gd name="T3" fmla="*/ 7 h 7"/>
                  <a:gd name="T4" fmla="*/ 5 w 10"/>
                  <a:gd name="T5" fmla="*/ 7 h 7"/>
                  <a:gd name="T6" fmla="*/ 10 w 10"/>
                  <a:gd name="T7" fmla="*/ 0 h 7"/>
                  <a:gd name="T8" fmla="*/ 5 w 10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">
                    <a:moveTo>
                      <a:pt x="5" y="0"/>
                    </a:moveTo>
                    <a:lnTo>
                      <a:pt x="0" y="7"/>
                    </a:lnTo>
                    <a:lnTo>
                      <a:pt x="5" y="7"/>
                    </a:lnTo>
                    <a:lnTo>
                      <a:pt x="10" y="0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88" name="Freeform 166"/>
              <p:cNvSpPr>
                <a:spLocks/>
              </p:cNvSpPr>
              <p:nvPr/>
            </p:nvSpPr>
            <p:spPr bwMode="auto">
              <a:xfrm>
                <a:off x="5993" y="3814"/>
                <a:ext cx="16" cy="9"/>
              </a:xfrm>
              <a:custGeom>
                <a:avLst/>
                <a:gdLst>
                  <a:gd name="T0" fmla="*/ 16 w 16"/>
                  <a:gd name="T1" fmla="*/ 0 h 9"/>
                  <a:gd name="T2" fmla="*/ 7 w 16"/>
                  <a:gd name="T3" fmla="*/ 0 h 9"/>
                  <a:gd name="T4" fmla="*/ 0 w 16"/>
                  <a:gd name="T5" fmla="*/ 9 h 9"/>
                  <a:gd name="T6" fmla="*/ 7 w 16"/>
                  <a:gd name="T7" fmla="*/ 7 h 9"/>
                  <a:gd name="T8" fmla="*/ 16 w 16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lnTo>
                      <a:pt x="7" y="0"/>
                    </a:lnTo>
                    <a:lnTo>
                      <a:pt x="0" y="9"/>
                    </a:lnTo>
                    <a:lnTo>
                      <a:pt x="7" y="7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8F8F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89" name="Freeform 167"/>
              <p:cNvSpPr>
                <a:spLocks/>
              </p:cNvSpPr>
              <p:nvPr/>
            </p:nvSpPr>
            <p:spPr bwMode="auto">
              <a:xfrm>
                <a:off x="5993" y="3814"/>
                <a:ext cx="16" cy="9"/>
              </a:xfrm>
              <a:custGeom>
                <a:avLst/>
                <a:gdLst>
                  <a:gd name="T0" fmla="*/ 16 w 16"/>
                  <a:gd name="T1" fmla="*/ 0 h 9"/>
                  <a:gd name="T2" fmla="*/ 7 w 16"/>
                  <a:gd name="T3" fmla="*/ 0 h 9"/>
                  <a:gd name="T4" fmla="*/ 0 w 16"/>
                  <a:gd name="T5" fmla="*/ 9 h 9"/>
                  <a:gd name="T6" fmla="*/ 7 w 16"/>
                  <a:gd name="T7" fmla="*/ 7 h 9"/>
                  <a:gd name="T8" fmla="*/ 16 w 16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lnTo>
                      <a:pt x="7" y="0"/>
                    </a:lnTo>
                    <a:lnTo>
                      <a:pt x="0" y="9"/>
                    </a:lnTo>
                    <a:lnTo>
                      <a:pt x="7" y="7"/>
                    </a:lnTo>
                    <a:lnTo>
                      <a:pt x="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90" name="Freeform 168"/>
              <p:cNvSpPr>
                <a:spLocks noEditPoints="1"/>
              </p:cNvSpPr>
              <p:nvPr/>
            </p:nvSpPr>
            <p:spPr bwMode="auto">
              <a:xfrm>
                <a:off x="5868" y="3776"/>
                <a:ext cx="77" cy="76"/>
              </a:xfrm>
              <a:custGeom>
                <a:avLst/>
                <a:gdLst>
                  <a:gd name="T0" fmla="*/ 23 w 45"/>
                  <a:gd name="T1" fmla="*/ 44 h 44"/>
                  <a:gd name="T2" fmla="*/ 1 w 45"/>
                  <a:gd name="T3" fmla="*/ 23 h 44"/>
                  <a:gd name="T4" fmla="*/ 22 w 45"/>
                  <a:gd name="T5" fmla="*/ 0 h 44"/>
                  <a:gd name="T6" fmla="*/ 45 w 45"/>
                  <a:gd name="T7" fmla="*/ 22 h 44"/>
                  <a:gd name="T8" fmla="*/ 23 w 45"/>
                  <a:gd name="T9" fmla="*/ 44 h 44"/>
                  <a:gd name="T10" fmla="*/ 22 w 45"/>
                  <a:gd name="T11" fmla="*/ 4 h 44"/>
                  <a:gd name="T12" fmla="*/ 4 w 45"/>
                  <a:gd name="T13" fmla="*/ 23 h 44"/>
                  <a:gd name="T14" fmla="*/ 23 w 45"/>
                  <a:gd name="T15" fmla="*/ 40 h 44"/>
                  <a:gd name="T16" fmla="*/ 41 w 45"/>
                  <a:gd name="T17" fmla="*/ 22 h 44"/>
                  <a:gd name="T18" fmla="*/ 22 w 45"/>
                  <a:gd name="T19" fmla="*/ 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4">
                    <a:moveTo>
                      <a:pt x="23" y="44"/>
                    </a:moveTo>
                    <a:cubicBezTo>
                      <a:pt x="11" y="44"/>
                      <a:pt x="1" y="35"/>
                      <a:pt x="1" y="23"/>
                    </a:cubicBezTo>
                    <a:cubicBezTo>
                      <a:pt x="0" y="11"/>
                      <a:pt x="10" y="1"/>
                      <a:pt x="22" y="0"/>
                    </a:cubicBezTo>
                    <a:cubicBezTo>
                      <a:pt x="34" y="0"/>
                      <a:pt x="44" y="10"/>
                      <a:pt x="45" y="22"/>
                    </a:cubicBezTo>
                    <a:cubicBezTo>
                      <a:pt x="45" y="34"/>
                      <a:pt x="35" y="44"/>
                      <a:pt x="23" y="44"/>
                    </a:cubicBezTo>
                    <a:close/>
                    <a:moveTo>
                      <a:pt x="22" y="4"/>
                    </a:moveTo>
                    <a:cubicBezTo>
                      <a:pt x="12" y="4"/>
                      <a:pt x="4" y="13"/>
                      <a:pt x="4" y="23"/>
                    </a:cubicBezTo>
                    <a:cubicBezTo>
                      <a:pt x="5" y="33"/>
                      <a:pt x="13" y="41"/>
                      <a:pt x="23" y="40"/>
                    </a:cubicBezTo>
                    <a:cubicBezTo>
                      <a:pt x="33" y="40"/>
                      <a:pt x="41" y="32"/>
                      <a:pt x="41" y="22"/>
                    </a:cubicBezTo>
                    <a:cubicBezTo>
                      <a:pt x="41" y="12"/>
                      <a:pt x="32" y="4"/>
                      <a:pt x="22" y="4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91" name="Freeform 169"/>
              <p:cNvSpPr>
                <a:spLocks noEditPoints="1"/>
              </p:cNvSpPr>
              <p:nvPr/>
            </p:nvSpPr>
            <p:spPr bwMode="auto">
              <a:xfrm>
                <a:off x="5973" y="3774"/>
                <a:ext cx="76" cy="76"/>
              </a:xfrm>
              <a:custGeom>
                <a:avLst/>
                <a:gdLst>
                  <a:gd name="T0" fmla="*/ 23 w 44"/>
                  <a:gd name="T1" fmla="*/ 44 h 44"/>
                  <a:gd name="T2" fmla="*/ 0 w 44"/>
                  <a:gd name="T3" fmla="*/ 23 h 44"/>
                  <a:gd name="T4" fmla="*/ 22 w 44"/>
                  <a:gd name="T5" fmla="*/ 0 h 44"/>
                  <a:gd name="T6" fmla="*/ 44 w 44"/>
                  <a:gd name="T7" fmla="*/ 22 h 44"/>
                  <a:gd name="T8" fmla="*/ 23 w 44"/>
                  <a:gd name="T9" fmla="*/ 44 h 44"/>
                  <a:gd name="T10" fmla="*/ 22 w 44"/>
                  <a:gd name="T11" fmla="*/ 4 h 44"/>
                  <a:gd name="T12" fmla="*/ 4 w 44"/>
                  <a:gd name="T13" fmla="*/ 22 h 44"/>
                  <a:gd name="T14" fmla="*/ 23 w 44"/>
                  <a:gd name="T15" fmla="*/ 40 h 44"/>
                  <a:gd name="T16" fmla="*/ 40 w 44"/>
                  <a:gd name="T17" fmla="*/ 22 h 44"/>
                  <a:gd name="T18" fmla="*/ 22 w 44"/>
                  <a:gd name="T19" fmla="*/ 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44">
                    <a:moveTo>
                      <a:pt x="23" y="44"/>
                    </a:moveTo>
                    <a:cubicBezTo>
                      <a:pt x="11" y="44"/>
                      <a:pt x="1" y="35"/>
                      <a:pt x="0" y="23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34" y="0"/>
                      <a:pt x="44" y="10"/>
                      <a:pt x="44" y="22"/>
                    </a:cubicBezTo>
                    <a:cubicBezTo>
                      <a:pt x="44" y="34"/>
                      <a:pt x="35" y="44"/>
                      <a:pt x="23" y="44"/>
                    </a:cubicBezTo>
                    <a:close/>
                    <a:moveTo>
                      <a:pt x="22" y="4"/>
                    </a:moveTo>
                    <a:cubicBezTo>
                      <a:pt x="12" y="4"/>
                      <a:pt x="4" y="12"/>
                      <a:pt x="4" y="22"/>
                    </a:cubicBezTo>
                    <a:cubicBezTo>
                      <a:pt x="4" y="32"/>
                      <a:pt x="13" y="40"/>
                      <a:pt x="23" y="40"/>
                    </a:cubicBezTo>
                    <a:cubicBezTo>
                      <a:pt x="33" y="40"/>
                      <a:pt x="41" y="32"/>
                      <a:pt x="40" y="22"/>
                    </a:cubicBezTo>
                    <a:cubicBezTo>
                      <a:pt x="40" y="12"/>
                      <a:pt x="32" y="4"/>
                      <a:pt x="22" y="4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92" name="Freeform 170"/>
              <p:cNvSpPr>
                <a:spLocks/>
              </p:cNvSpPr>
              <p:nvPr/>
            </p:nvSpPr>
            <p:spPr bwMode="auto">
              <a:xfrm>
                <a:off x="5914" y="3611"/>
                <a:ext cx="14" cy="48"/>
              </a:xfrm>
              <a:custGeom>
                <a:avLst/>
                <a:gdLst>
                  <a:gd name="T0" fmla="*/ 0 w 8"/>
                  <a:gd name="T1" fmla="*/ 0 h 28"/>
                  <a:gd name="T2" fmla="*/ 0 w 8"/>
                  <a:gd name="T3" fmla="*/ 28 h 28"/>
                  <a:gd name="T4" fmla="*/ 8 w 8"/>
                  <a:gd name="T5" fmla="*/ 25 h 28"/>
                  <a:gd name="T6" fmla="*/ 8 w 8"/>
                  <a:gd name="T7" fmla="*/ 4 h 28"/>
                  <a:gd name="T8" fmla="*/ 0 w 8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8">
                    <a:moveTo>
                      <a:pt x="0" y="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3" y="27"/>
                      <a:pt x="6" y="26"/>
                      <a:pt x="8" y="2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5" y="3"/>
                      <a:pt x="3" y="2"/>
                      <a:pt x="0" y="0"/>
                    </a:cubicBezTo>
                  </a:path>
                </a:pathLst>
              </a:custGeom>
              <a:solidFill>
                <a:srgbClr val="B3B2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93" name="Freeform 171"/>
              <p:cNvSpPr>
                <a:spLocks/>
              </p:cNvSpPr>
              <p:nvPr/>
            </p:nvSpPr>
            <p:spPr bwMode="auto">
              <a:xfrm>
                <a:off x="5914" y="3654"/>
                <a:ext cx="14" cy="5"/>
              </a:xfrm>
              <a:custGeom>
                <a:avLst/>
                <a:gdLst>
                  <a:gd name="T0" fmla="*/ 8 w 8"/>
                  <a:gd name="T1" fmla="*/ 0 h 3"/>
                  <a:gd name="T2" fmla="*/ 0 w 8"/>
                  <a:gd name="T3" fmla="*/ 3 h 3"/>
                  <a:gd name="T4" fmla="*/ 0 w 8"/>
                  <a:gd name="T5" fmla="*/ 3 h 3"/>
                  <a:gd name="T6" fmla="*/ 4 w 8"/>
                  <a:gd name="T7" fmla="*/ 3 h 3"/>
                  <a:gd name="T8" fmla="*/ 8 w 8"/>
                  <a:gd name="T9" fmla="*/ 3 h 3"/>
                  <a:gd name="T10" fmla="*/ 8 w 8"/>
                  <a:gd name="T11" fmla="*/ 2 h 3"/>
                  <a:gd name="T12" fmla="*/ 8 w 8"/>
                  <a:gd name="T13" fmla="*/ 0 h 3"/>
                  <a:gd name="T14" fmla="*/ 8 w 8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3">
                    <a:moveTo>
                      <a:pt x="8" y="0"/>
                    </a:moveTo>
                    <a:cubicBezTo>
                      <a:pt x="6" y="1"/>
                      <a:pt x="3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3" y="3"/>
                      <a:pt x="4" y="3"/>
                    </a:cubicBezTo>
                    <a:cubicBezTo>
                      <a:pt x="6" y="3"/>
                      <a:pt x="7" y="3"/>
                      <a:pt x="8" y="3"/>
                    </a:cubicBezTo>
                    <a:cubicBezTo>
                      <a:pt x="8" y="3"/>
                      <a:pt x="8" y="2"/>
                      <a:pt x="8" y="2"/>
                    </a:cubicBezTo>
                    <a:cubicBezTo>
                      <a:pt x="8" y="2"/>
                      <a:pt x="8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B3B2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94" name="Freeform 172"/>
              <p:cNvSpPr>
                <a:spLocks/>
              </p:cNvSpPr>
              <p:nvPr/>
            </p:nvSpPr>
            <p:spPr bwMode="auto">
              <a:xfrm>
                <a:off x="5914" y="3581"/>
                <a:ext cx="14" cy="37"/>
              </a:xfrm>
              <a:custGeom>
                <a:avLst/>
                <a:gdLst>
                  <a:gd name="T0" fmla="*/ 8 w 8"/>
                  <a:gd name="T1" fmla="*/ 0 h 21"/>
                  <a:gd name="T2" fmla="*/ 0 w 8"/>
                  <a:gd name="T3" fmla="*/ 5 h 21"/>
                  <a:gd name="T4" fmla="*/ 0 w 8"/>
                  <a:gd name="T5" fmla="*/ 17 h 21"/>
                  <a:gd name="T6" fmla="*/ 8 w 8"/>
                  <a:gd name="T7" fmla="*/ 21 h 21"/>
                  <a:gd name="T8" fmla="*/ 8 w 8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1">
                    <a:moveTo>
                      <a:pt x="8" y="0"/>
                    </a:moveTo>
                    <a:cubicBezTo>
                      <a:pt x="6" y="2"/>
                      <a:pt x="3" y="4"/>
                      <a:pt x="0" y="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5" y="20"/>
                      <a:pt x="8" y="21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B3B2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95" name="Freeform 173"/>
              <p:cNvSpPr>
                <a:spLocks/>
              </p:cNvSpPr>
              <p:nvPr/>
            </p:nvSpPr>
            <p:spPr bwMode="auto">
              <a:xfrm>
                <a:off x="5914" y="3500"/>
                <a:ext cx="14" cy="90"/>
              </a:xfrm>
              <a:custGeom>
                <a:avLst/>
                <a:gdLst>
                  <a:gd name="T0" fmla="*/ 0 w 8"/>
                  <a:gd name="T1" fmla="*/ 0 h 52"/>
                  <a:gd name="T2" fmla="*/ 0 w 8"/>
                  <a:gd name="T3" fmla="*/ 52 h 52"/>
                  <a:gd name="T4" fmla="*/ 8 w 8"/>
                  <a:gd name="T5" fmla="*/ 47 h 52"/>
                  <a:gd name="T6" fmla="*/ 8 w 8"/>
                  <a:gd name="T7" fmla="*/ 5 h 52"/>
                  <a:gd name="T8" fmla="*/ 0 w 8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3" y="51"/>
                      <a:pt x="6" y="49"/>
                      <a:pt x="8" y="4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3"/>
                      <a:pt x="3" y="1"/>
                      <a:pt x="0" y="0"/>
                    </a:cubicBezTo>
                  </a:path>
                </a:pathLst>
              </a:custGeom>
              <a:solidFill>
                <a:srgbClr val="B3B2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96" name="Freeform 174"/>
              <p:cNvSpPr>
                <a:spLocks/>
              </p:cNvSpPr>
              <p:nvPr/>
            </p:nvSpPr>
            <p:spPr bwMode="auto">
              <a:xfrm>
                <a:off x="5928" y="3654"/>
                <a:ext cx="0" cy="5"/>
              </a:xfrm>
              <a:custGeom>
                <a:avLst/>
                <a:gdLst>
                  <a:gd name="T0" fmla="*/ 0 h 3"/>
                  <a:gd name="T1" fmla="*/ 2 h 3"/>
                  <a:gd name="T2" fmla="*/ 3 h 3"/>
                  <a:gd name="T3" fmla="*/ 3 h 3"/>
                  <a:gd name="T4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3B2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97" name="Freeform 175"/>
              <p:cNvSpPr>
                <a:spLocks noEditPoints="1"/>
              </p:cNvSpPr>
              <p:nvPr/>
            </p:nvSpPr>
            <p:spPr bwMode="auto">
              <a:xfrm>
                <a:off x="5913" y="3659"/>
                <a:ext cx="15" cy="103"/>
              </a:xfrm>
              <a:custGeom>
                <a:avLst/>
                <a:gdLst>
                  <a:gd name="T0" fmla="*/ 1 w 9"/>
                  <a:gd name="T1" fmla="*/ 44 h 60"/>
                  <a:gd name="T2" fmla="*/ 1 w 9"/>
                  <a:gd name="T3" fmla="*/ 46 h 60"/>
                  <a:gd name="T4" fmla="*/ 0 w 9"/>
                  <a:gd name="T5" fmla="*/ 52 h 60"/>
                  <a:gd name="T6" fmla="*/ 1 w 9"/>
                  <a:gd name="T7" fmla="*/ 60 h 60"/>
                  <a:gd name="T8" fmla="*/ 9 w 9"/>
                  <a:gd name="T9" fmla="*/ 47 h 60"/>
                  <a:gd name="T10" fmla="*/ 1 w 9"/>
                  <a:gd name="T11" fmla="*/ 44 h 60"/>
                  <a:gd name="T12" fmla="*/ 5 w 9"/>
                  <a:gd name="T13" fmla="*/ 0 h 60"/>
                  <a:gd name="T14" fmla="*/ 1 w 9"/>
                  <a:gd name="T15" fmla="*/ 0 h 60"/>
                  <a:gd name="T16" fmla="*/ 1 w 9"/>
                  <a:gd name="T17" fmla="*/ 16 h 60"/>
                  <a:gd name="T18" fmla="*/ 6 w 9"/>
                  <a:gd name="T19" fmla="*/ 14 h 60"/>
                  <a:gd name="T20" fmla="*/ 8 w 9"/>
                  <a:gd name="T21" fmla="*/ 13 h 60"/>
                  <a:gd name="T22" fmla="*/ 1 w 9"/>
                  <a:gd name="T23" fmla="*/ 18 h 60"/>
                  <a:gd name="T24" fmla="*/ 1 w 9"/>
                  <a:gd name="T25" fmla="*/ 21 h 60"/>
                  <a:gd name="T26" fmla="*/ 1 w 9"/>
                  <a:gd name="T27" fmla="*/ 40 h 60"/>
                  <a:gd name="T28" fmla="*/ 9 w 9"/>
                  <a:gd name="T29" fmla="*/ 45 h 60"/>
                  <a:gd name="T30" fmla="*/ 9 w 9"/>
                  <a:gd name="T31" fmla="*/ 26 h 60"/>
                  <a:gd name="T32" fmla="*/ 9 w 9"/>
                  <a:gd name="T33" fmla="*/ 21 h 60"/>
                  <a:gd name="T34" fmla="*/ 9 w 9"/>
                  <a:gd name="T35" fmla="*/ 0 h 60"/>
                  <a:gd name="T36" fmla="*/ 9 w 9"/>
                  <a:gd name="T37" fmla="*/ 0 h 60"/>
                  <a:gd name="T38" fmla="*/ 5 w 9"/>
                  <a:gd name="T3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" h="60">
                    <a:moveTo>
                      <a:pt x="1" y="44"/>
                    </a:moveTo>
                    <a:cubicBezTo>
                      <a:pt x="1" y="46"/>
                      <a:pt x="1" y="46"/>
                      <a:pt x="1" y="46"/>
                    </a:cubicBezTo>
                    <a:cubicBezTo>
                      <a:pt x="1" y="48"/>
                      <a:pt x="1" y="50"/>
                      <a:pt x="0" y="52"/>
                    </a:cubicBezTo>
                    <a:cubicBezTo>
                      <a:pt x="1" y="55"/>
                      <a:pt x="1" y="58"/>
                      <a:pt x="1" y="60"/>
                    </a:cubicBezTo>
                    <a:cubicBezTo>
                      <a:pt x="6" y="58"/>
                      <a:pt x="9" y="53"/>
                      <a:pt x="9" y="47"/>
                    </a:cubicBezTo>
                    <a:cubicBezTo>
                      <a:pt x="7" y="47"/>
                      <a:pt x="4" y="46"/>
                      <a:pt x="1" y="44"/>
                    </a:cubicBezTo>
                    <a:moveTo>
                      <a:pt x="5" y="0"/>
                    </a:moveTo>
                    <a:cubicBezTo>
                      <a:pt x="4" y="0"/>
                      <a:pt x="3" y="0"/>
                      <a:pt x="1" y="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5"/>
                      <a:pt x="5" y="14"/>
                      <a:pt x="6" y="14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6" y="14"/>
                      <a:pt x="3" y="16"/>
                      <a:pt x="1" y="18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4" y="43"/>
                      <a:pt x="6" y="44"/>
                      <a:pt x="9" y="45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0"/>
                      <a:pt x="5" y="0"/>
                    </a:cubicBezTo>
                  </a:path>
                </a:pathLst>
              </a:custGeom>
              <a:solidFill>
                <a:srgbClr val="B3B2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98" name="Freeform 176"/>
              <p:cNvSpPr>
                <a:spLocks/>
              </p:cNvSpPr>
              <p:nvPr/>
            </p:nvSpPr>
            <p:spPr bwMode="auto">
              <a:xfrm>
                <a:off x="5887" y="3749"/>
                <a:ext cx="27" cy="19"/>
              </a:xfrm>
              <a:custGeom>
                <a:avLst/>
                <a:gdLst>
                  <a:gd name="T0" fmla="*/ 15 w 16"/>
                  <a:gd name="T1" fmla="*/ 0 h 11"/>
                  <a:gd name="T2" fmla="*/ 0 w 16"/>
                  <a:gd name="T3" fmla="*/ 11 h 11"/>
                  <a:gd name="T4" fmla="*/ 8 w 16"/>
                  <a:gd name="T5" fmla="*/ 11 h 11"/>
                  <a:gd name="T6" fmla="*/ 16 w 16"/>
                  <a:gd name="T7" fmla="*/ 8 h 11"/>
                  <a:gd name="T8" fmla="*/ 15 w 1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1">
                    <a:moveTo>
                      <a:pt x="15" y="0"/>
                    </a:moveTo>
                    <a:cubicBezTo>
                      <a:pt x="13" y="6"/>
                      <a:pt x="7" y="11"/>
                      <a:pt x="0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1" y="11"/>
                      <a:pt x="14" y="10"/>
                      <a:pt x="16" y="8"/>
                    </a:cubicBezTo>
                    <a:cubicBezTo>
                      <a:pt x="16" y="6"/>
                      <a:pt x="16" y="3"/>
                      <a:pt x="15" y="0"/>
                    </a:cubicBezTo>
                  </a:path>
                </a:pathLst>
              </a:custGeom>
              <a:solidFill>
                <a:srgbClr val="B3B2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799" name="Freeform 177"/>
              <p:cNvSpPr>
                <a:spLocks noEditPoints="1"/>
              </p:cNvSpPr>
              <p:nvPr/>
            </p:nvSpPr>
            <p:spPr bwMode="auto">
              <a:xfrm>
                <a:off x="5914" y="3681"/>
                <a:ext cx="14" cy="59"/>
              </a:xfrm>
              <a:custGeom>
                <a:avLst/>
                <a:gdLst>
                  <a:gd name="T0" fmla="*/ 0 w 8"/>
                  <a:gd name="T1" fmla="*/ 27 h 34"/>
                  <a:gd name="T2" fmla="*/ 0 w 8"/>
                  <a:gd name="T3" fmla="*/ 31 h 34"/>
                  <a:gd name="T4" fmla="*/ 8 w 8"/>
                  <a:gd name="T5" fmla="*/ 34 h 34"/>
                  <a:gd name="T6" fmla="*/ 8 w 8"/>
                  <a:gd name="T7" fmla="*/ 33 h 34"/>
                  <a:gd name="T8" fmla="*/ 8 w 8"/>
                  <a:gd name="T9" fmla="*/ 32 h 34"/>
                  <a:gd name="T10" fmla="*/ 0 w 8"/>
                  <a:gd name="T11" fmla="*/ 27 h 34"/>
                  <a:gd name="T12" fmla="*/ 7 w 8"/>
                  <a:gd name="T13" fmla="*/ 0 h 34"/>
                  <a:gd name="T14" fmla="*/ 5 w 8"/>
                  <a:gd name="T15" fmla="*/ 1 h 34"/>
                  <a:gd name="T16" fmla="*/ 0 w 8"/>
                  <a:gd name="T17" fmla="*/ 3 h 34"/>
                  <a:gd name="T18" fmla="*/ 0 w 8"/>
                  <a:gd name="T19" fmla="*/ 5 h 34"/>
                  <a:gd name="T20" fmla="*/ 7 w 8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34">
                    <a:moveTo>
                      <a:pt x="0" y="27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3" y="33"/>
                      <a:pt x="6" y="34"/>
                      <a:pt x="8" y="34"/>
                    </a:cubicBezTo>
                    <a:cubicBezTo>
                      <a:pt x="8" y="34"/>
                      <a:pt x="8" y="34"/>
                      <a:pt x="8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5" y="31"/>
                      <a:pt x="3" y="30"/>
                      <a:pt x="0" y="27"/>
                    </a:cubicBezTo>
                    <a:moveTo>
                      <a:pt x="7" y="0"/>
                    </a:moveTo>
                    <a:cubicBezTo>
                      <a:pt x="7" y="0"/>
                      <a:pt x="6" y="0"/>
                      <a:pt x="5" y="1"/>
                    </a:cubicBezTo>
                    <a:cubicBezTo>
                      <a:pt x="4" y="1"/>
                      <a:pt x="2" y="2"/>
                      <a:pt x="0" y="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3"/>
                      <a:pt x="5" y="1"/>
                      <a:pt x="7" y="0"/>
                    </a:cubicBezTo>
                  </a:path>
                </a:pathLst>
              </a:custGeom>
              <a:solidFill>
                <a:srgbClr val="ABA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800" name="Freeform 178"/>
              <p:cNvSpPr>
                <a:spLocks/>
              </p:cNvSpPr>
              <p:nvPr/>
            </p:nvSpPr>
            <p:spPr bwMode="auto">
              <a:xfrm>
                <a:off x="5247" y="3549"/>
                <a:ext cx="10" cy="31"/>
              </a:xfrm>
              <a:custGeom>
                <a:avLst/>
                <a:gdLst>
                  <a:gd name="T0" fmla="*/ 0 w 6"/>
                  <a:gd name="T1" fmla="*/ 0 h 18"/>
                  <a:gd name="T2" fmla="*/ 0 w 6"/>
                  <a:gd name="T3" fmla="*/ 18 h 18"/>
                  <a:gd name="T4" fmla="*/ 6 w 6"/>
                  <a:gd name="T5" fmla="*/ 18 h 18"/>
                  <a:gd name="T6" fmla="*/ 6 w 6"/>
                  <a:gd name="T7" fmla="*/ 8 h 18"/>
                  <a:gd name="T8" fmla="*/ 0 w 6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8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4" y="5"/>
                      <a:pt x="2" y="2"/>
                      <a:pt x="0" y="0"/>
                    </a:cubicBezTo>
                  </a:path>
                </a:pathLst>
              </a:custGeom>
              <a:solidFill>
                <a:srgbClr val="3D41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801" name="Freeform 179"/>
              <p:cNvSpPr>
                <a:spLocks/>
              </p:cNvSpPr>
              <p:nvPr/>
            </p:nvSpPr>
            <p:spPr bwMode="auto">
              <a:xfrm>
                <a:off x="5247" y="3707"/>
                <a:ext cx="20" cy="57"/>
              </a:xfrm>
              <a:custGeom>
                <a:avLst/>
                <a:gdLst>
                  <a:gd name="T0" fmla="*/ 6 w 12"/>
                  <a:gd name="T1" fmla="*/ 0 h 33"/>
                  <a:gd name="T2" fmla="*/ 0 w 12"/>
                  <a:gd name="T3" fmla="*/ 0 h 33"/>
                  <a:gd name="T4" fmla="*/ 0 w 12"/>
                  <a:gd name="T5" fmla="*/ 18 h 33"/>
                  <a:gd name="T6" fmla="*/ 9 w 12"/>
                  <a:gd name="T7" fmla="*/ 33 h 33"/>
                  <a:gd name="T8" fmla="*/ 12 w 12"/>
                  <a:gd name="T9" fmla="*/ 31 h 33"/>
                  <a:gd name="T10" fmla="*/ 6 w 12"/>
                  <a:gd name="T11" fmla="*/ 18 h 33"/>
                  <a:gd name="T12" fmla="*/ 6 w 12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3">
                    <a:moveTo>
                      <a:pt x="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5"/>
                      <a:pt x="4" y="30"/>
                      <a:pt x="9" y="33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8" y="28"/>
                      <a:pt x="6" y="24"/>
                      <a:pt x="6" y="18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4551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802" name="Freeform 180"/>
              <p:cNvSpPr>
                <a:spLocks/>
              </p:cNvSpPr>
              <p:nvPr/>
            </p:nvSpPr>
            <p:spPr bwMode="auto">
              <a:xfrm>
                <a:off x="5247" y="3700"/>
                <a:ext cx="10" cy="7"/>
              </a:xfrm>
              <a:custGeom>
                <a:avLst/>
                <a:gdLst>
                  <a:gd name="T0" fmla="*/ 10 w 10"/>
                  <a:gd name="T1" fmla="*/ 0 h 7"/>
                  <a:gd name="T2" fmla="*/ 0 w 10"/>
                  <a:gd name="T3" fmla="*/ 0 h 7"/>
                  <a:gd name="T4" fmla="*/ 0 w 10"/>
                  <a:gd name="T5" fmla="*/ 4 h 7"/>
                  <a:gd name="T6" fmla="*/ 0 w 10"/>
                  <a:gd name="T7" fmla="*/ 7 h 7"/>
                  <a:gd name="T8" fmla="*/ 10 w 10"/>
                  <a:gd name="T9" fmla="*/ 7 h 7"/>
                  <a:gd name="T10" fmla="*/ 10 w 10"/>
                  <a:gd name="T11" fmla="*/ 4 h 7"/>
                  <a:gd name="T12" fmla="*/ 10 w 10"/>
                  <a:gd name="T13" fmla="*/ 4 h 7"/>
                  <a:gd name="T14" fmla="*/ 10 w 10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7">
                    <a:moveTo>
                      <a:pt x="1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10" y="7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3E47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803" name="Freeform 181"/>
              <p:cNvSpPr>
                <a:spLocks/>
              </p:cNvSpPr>
              <p:nvPr/>
            </p:nvSpPr>
            <p:spPr bwMode="auto">
              <a:xfrm>
                <a:off x="5247" y="3700"/>
                <a:ext cx="10" cy="7"/>
              </a:xfrm>
              <a:custGeom>
                <a:avLst/>
                <a:gdLst>
                  <a:gd name="T0" fmla="*/ 10 w 10"/>
                  <a:gd name="T1" fmla="*/ 0 h 7"/>
                  <a:gd name="T2" fmla="*/ 0 w 10"/>
                  <a:gd name="T3" fmla="*/ 0 h 7"/>
                  <a:gd name="T4" fmla="*/ 0 w 10"/>
                  <a:gd name="T5" fmla="*/ 4 h 7"/>
                  <a:gd name="T6" fmla="*/ 0 w 10"/>
                  <a:gd name="T7" fmla="*/ 7 h 7"/>
                  <a:gd name="T8" fmla="*/ 10 w 10"/>
                  <a:gd name="T9" fmla="*/ 7 h 7"/>
                  <a:gd name="T10" fmla="*/ 10 w 10"/>
                  <a:gd name="T11" fmla="*/ 4 h 7"/>
                  <a:gd name="T12" fmla="*/ 10 w 10"/>
                  <a:gd name="T13" fmla="*/ 4 h 7"/>
                  <a:gd name="T14" fmla="*/ 10 w 10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7">
                    <a:moveTo>
                      <a:pt x="1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10" y="7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804" name="Freeform 182"/>
              <p:cNvSpPr>
                <a:spLocks/>
              </p:cNvSpPr>
              <p:nvPr/>
            </p:nvSpPr>
            <p:spPr bwMode="auto">
              <a:xfrm>
                <a:off x="5247" y="3580"/>
                <a:ext cx="10" cy="120"/>
              </a:xfrm>
              <a:custGeom>
                <a:avLst/>
                <a:gdLst>
                  <a:gd name="T0" fmla="*/ 10 w 10"/>
                  <a:gd name="T1" fmla="*/ 0 h 120"/>
                  <a:gd name="T2" fmla="*/ 0 w 10"/>
                  <a:gd name="T3" fmla="*/ 0 h 120"/>
                  <a:gd name="T4" fmla="*/ 0 w 10"/>
                  <a:gd name="T5" fmla="*/ 115 h 120"/>
                  <a:gd name="T6" fmla="*/ 0 w 10"/>
                  <a:gd name="T7" fmla="*/ 120 h 120"/>
                  <a:gd name="T8" fmla="*/ 10 w 10"/>
                  <a:gd name="T9" fmla="*/ 120 h 120"/>
                  <a:gd name="T10" fmla="*/ 10 w 10"/>
                  <a:gd name="T1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0">
                    <a:moveTo>
                      <a:pt x="10" y="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0" y="120"/>
                    </a:lnTo>
                    <a:lnTo>
                      <a:pt x="10" y="1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551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805" name="Freeform 183"/>
              <p:cNvSpPr>
                <a:spLocks/>
              </p:cNvSpPr>
              <p:nvPr/>
            </p:nvSpPr>
            <p:spPr bwMode="auto">
              <a:xfrm>
                <a:off x="5247" y="3580"/>
                <a:ext cx="10" cy="120"/>
              </a:xfrm>
              <a:custGeom>
                <a:avLst/>
                <a:gdLst>
                  <a:gd name="T0" fmla="*/ 10 w 10"/>
                  <a:gd name="T1" fmla="*/ 0 h 120"/>
                  <a:gd name="T2" fmla="*/ 0 w 10"/>
                  <a:gd name="T3" fmla="*/ 0 h 120"/>
                  <a:gd name="T4" fmla="*/ 0 w 10"/>
                  <a:gd name="T5" fmla="*/ 115 h 120"/>
                  <a:gd name="T6" fmla="*/ 0 w 10"/>
                  <a:gd name="T7" fmla="*/ 120 h 120"/>
                  <a:gd name="T8" fmla="*/ 10 w 10"/>
                  <a:gd name="T9" fmla="*/ 120 h 120"/>
                  <a:gd name="T10" fmla="*/ 10 w 10"/>
                  <a:gd name="T1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0">
                    <a:moveTo>
                      <a:pt x="10" y="0"/>
                    </a:moveTo>
                    <a:lnTo>
                      <a:pt x="0" y="0"/>
                    </a:lnTo>
                    <a:lnTo>
                      <a:pt x="0" y="115"/>
                    </a:lnTo>
                    <a:lnTo>
                      <a:pt x="0" y="120"/>
                    </a:lnTo>
                    <a:lnTo>
                      <a:pt x="10" y="120"/>
                    </a:lnTo>
                    <a:lnTo>
                      <a:pt x="1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806" name="Freeform 184"/>
              <p:cNvSpPr>
                <a:spLocks/>
              </p:cNvSpPr>
              <p:nvPr/>
            </p:nvSpPr>
            <p:spPr bwMode="auto">
              <a:xfrm>
                <a:off x="5444" y="3718"/>
                <a:ext cx="283" cy="106"/>
              </a:xfrm>
              <a:custGeom>
                <a:avLst/>
                <a:gdLst>
                  <a:gd name="T0" fmla="*/ 283 w 283"/>
                  <a:gd name="T1" fmla="*/ 106 h 106"/>
                  <a:gd name="T2" fmla="*/ 0 w 283"/>
                  <a:gd name="T3" fmla="*/ 106 h 106"/>
                  <a:gd name="T4" fmla="*/ 37 w 283"/>
                  <a:gd name="T5" fmla="*/ 0 h 106"/>
                  <a:gd name="T6" fmla="*/ 248 w 283"/>
                  <a:gd name="T7" fmla="*/ 0 h 106"/>
                  <a:gd name="T8" fmla="*/ 283 w 283"/>
                  <a:gd name="T9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3" h="106">
                    <a:moveTo>
                      <a:pt x="283" y="106"/>
                    </a:moveTo>
                    <a:lnTo>
                      <a:pt x="0" y="106"/>
                    </a:lnTo>
                    <a:lnTo>
                      <a:pt x="37" y="0"/>
                    </a:lnTo>
                    <a:lnTo>
                      <a:pt x="248" y="0"/>
                    </a:lnTo>
                    <a:lnTo>
                      <a:pt x="283" y="106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807" name="Freeform 185"/>
              <p:cNvSpPr>
                <a:spLocks/>
              </p:cNvSpPr>
              <p:nvPr/>
            </p:nvSpPr>
            <p:spPr bwMode="auto">
              <a:xfrm>
                <a:off x="5444" y="3718"/>
                <a:ext cx="283" cy="106"/>
              </a:xfrm>
              <a:custGeom>
                <a:avLst/>
                <a:gdLst>
                  <a:gd name="T0" fmla="*/ 283 w 283"/>
                  <a:gd name="T1" fmla="*/ 106 h 106"/>
                  <a:gd name="T2" fmla="*/ 0 w 283"/>
                  <a:gd name="T3" fmla="*/ 106 h 106"/>
                  <a:gd name="T4" fmla="*/ 37 w 283"/>
                  <a:gd name="T5" fmla="*/ 0 h 106"/>
                  <a:gd name="T6" fmla="*/ 248 w 283"/>
                  <a:gd name="T7" fmla="*/ 0 h 106"/>
                  <a:gd name="T8" fmla="*/ 283 w 283"/>
                  <a:gd name="T9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3" h="106">
                    <a:moveTo>
                      <a:pt x="283" y="106"/>
                    </a:moveTo>
                    <a:lnTo>
                      <a:pt x="0" y="106"/>
                    </a:lnTo>
                    <a:lnTo>
                      <a:pt x="37" y="0"/>
                    </a:lnTo>
                    <a:lnTo>
                      <a:pt x="248" y="0"/>
                    </a:lnTo>
                    <a:lnTo>
                      <a:pt x="283" y="10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808" name="Freeform 186"/>
              <p:cNvSpPr>
                <a:spLocks/>
              </p:cNvSpPr>
              <p:nvPr/>
            </p:nvSpPr>
            <p:spPr bwMode="auto">
              <a:xfrm>
                <a:off x="5450" y="3724"/>
                <a:ext cx="266" cy="87"/>
              </a:xfrm>
              <a:custGeom>
                <a:avLst/>
                <a:gdLst>
                  <a:gd name="T0" fmla="*/ 0 w 266"/>
                  <a:gd name="T1" fmla="*/ 87 h 87"/>
                  <a:gd name="T2" fmla="*/ 266 w 266"/>
                  <a:gd name="T3" fmla="*/ 68 h 87"/>
                  <a:gd name="T4" fmla="*/ 244 w 266"/>
                  <a:gd name="T5" fmla="*/ 0 h 87"/>
                  <a:gd name="T6" fmla="*/ 27 w 266"/>
                  <a:gd name="T7" fmla="*/ 0 h 87"/>
                  <a:gd name="T8" fmla="*/ 0 w 266"/>
                  <a:gd name="T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87">
                    <a:moveTo>
                      <a:pt x="0" y="87"/>
                    </a:moveTo>
                    <a:lnTo>
                      <a:pt x="266" y="68"/>
                    </a:lnTo>
                    <a:lnTo>
                      <a:pt x="244" y="0"/>
                    </a:lnTo>
                    <a:lnTo>
                      <a:pt x="27" y="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809" name="Freeform 187"/>
              <p:cNvSpPr>
                <a:spLocks/>
              </p:cNvSpPr>
              <p:nvPr/>
            </p:nvSpPr>
            <p:spPr bwMode="auto">
              <a:xfrm>
                <a:off x="5450" y="3724"/>
                <a:ext cx="266" cy="87"/>
              </a:xfrm>
              <a:custGeom>
                <a:avLst/>
                <a:gdLst>
                  <a:gd name="T0" fmla="*/ 0 w 266"/>
                  <a:gd name="T1" fmla="*/ 87 h 87"/>
                  <a:gd name="T2" fmla="*/ 266 w 266"/>
                  <a:gd name="T3" fmla="*/ 68 h 87"/>
                  <a:gd name="T4" fmla="*/ 244 w 266"/>
                  <a:gd name="T5" fmla="*/ 0 h 87"/>
                  <a:gd name="T6" fmla="*/ 27 w 266"/>
                  <a:gd name="T7" fmla="*/ 0 h 87"/>
                  <a:gd name="T8" fmla="*/ 0 w 266"/>
                  <a:gd name="T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87">
                    <a:moveTo>
                      <a:pt x="0" y="87"/>
                    </a:moveTo>
                    <a:lnTo>
                      <a:pt x="266" y="68"/>
                    </a:lnTo>
                    <a:lnTo>
                      <a:pt x="244" y="0"/>
                    </a:lnTo>
                    <a:lnTo>
                      <a:pt x="27" y="0"/>
                    </a:lnTo>
                    <a:lnTo>
                      <a:pt x="0" y="8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810" name="Freeform 188"/>
              <p:cNvSpPr>
                <a:spLocks/>
              </p:cNvSpPr>
              <p:nvPr/>
            </p:nvSpPr>
            <p:spPr bwMode="auto">
              <a:xfrm>
                <a:off x="5257" y="3361"/>
                <a:ext cx="657" cy="353"/>
              </a:xfrm>
              <a:custGeom>
                <a:avLst/>
                <a:gdLst>
                  <a:gd name="T0" fmla="*/ 382 w 382"/>
                  <a:gd name="T1" fmla="*/ 6 h 205"/>
                  <a:gd name="T2" fmla="*/ 376 w 382"/>
                  <a:gd name="T3" fmla="*/ 0 h 205"/>
                  <a:gd name="T4" fmla="*/ 6 w 382"/>
                  <a:gd name="T5" fmla="*/ 0 h 205"/>
                  <a:gd name="T6" fmla="*/ 0 w 382"/>
                  <a:gd name="T7" fmla="*/ 6 h 205"/>
                  <a:gd name="T8" fmla="*/ 0 w 382"/>
                  <a:gd name="T9" fmla="*/ 199 h 205"/>
                  <a:gd name="T10" fmla="*/ 6 w 382"/>
                  <a:gd name="T11" fmla="*/ 205 h 205"/>
                  <a:gd name="T12" fmla="*/ 376 w 382"/>
                  <a:gd name="T13" fmla="*/ 205 h 205"/>
                  <a:gd name="T14" fmla="*/ 382 w 382"/>
                  <a:gd name="T15" fmla="*/ 199 h 205"/>
                  <a:gd name="T16" fmla="*/ 382 w 382"/>
                  <a:gd name="T17" fmla="*/ 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2" h="205">
                    <a:moveTo>
                      <a:pt x="382" y="6"/>
                    </a:moveTo>
                    <a:cubicBezTo>
                      <a:pt x="382" y="3"/>
                      <a:pt x="380" y="0"/>
                      <a:pt x="37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99"/>
                      <a:pt x="0" y="199"/>
                      <a:pt x="0" y="199"/>
                    </a:cubicBezTo>
                    <a:cubicBezTo>
                      <a:pt x="0" y="202"/>
                      <a:pt x="3" y="205"/>
                      <a:pt x="6" y="205"/>
                    </a:cubicBezTo>
                    <a:cubicBezTo>
                      <a:pt x="376" y="205"/>
                      <a:pt x="376" y="205"/>
                      <a:pt x="376" y="205"/>
                    </a:cubicBezTo>
                    <a:cubicBezTo>
                      <a:pt x="380" y="205"/>
                      <a:pt x="382" y="202"/>
                      <a:pt x="382" y="199"/>
                    </a:cubicBezTo>
                    <a:cubicBezTo>
                      <a:pt x="382" y="6"/>
                      <a:pt x="382" y="6"/>
                      <a:pt x="382" y="6"/>
                    </a:cubicBezTo>
                  </a:path>
                </a:pathLst>
              </a:custGeom>
              <a:solidFill>
                <a:srgbClr val="039B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811" name="Freeform 189"/>
              <p:cNvSpPr>
                <a:spLocks/>
              </p:cNvSpPr>
              <p:nvPr/>
            </p:nvSpPr>
            <p:spPr bwMode="auto">
              <a:xfrm>
                <a:off x="5257" y="3695"/>
                <a:ext cx="657" cy="73"/>
              </a:xfrm>
              <a:custGeom>
                <a:avLst/>
                <a:gdLst>
                  <a:gd name="T0" fmla="*/ 382 w 382"/>
                  <a:gd name="T1" fmla="*/ 0 h 42"/>
                  <a:gd name="T2" fmla="*/ 382 w 382"/>
                  <a:gd name="T3" fmla="*/ 25 h 42"/>
                  <a:gd name="T4" fmla="*/ 366 w 382"/>
                  <a:gd name="T5" fmla="*/ 42 h 42"/>
                  <a:gd name="T6" fmla="*/ 16 w 382"/>
                  <a:gd name="T7" fmla="*/ 42 h 42"/>
                  <a:gd name="T8" fmla="*/ 0 w 382"/>
                  <a:gd name="T9" fmla="*/ 25 h 42"/>
                  <a:gd name="T10" fmla="*/ 0 w 382"/>
                  <a:gd name="T11" fmla="*/ 0 h 42"/>
                  <a:gd name="T12" fmla="*/ 382 w 382"/>
                  <a:gd name="T1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2" h="42">
                    <a:moveTo>
                      <a:pt x="382" y="0"/>
                    </a:moveTo>
                    <a:cubicBezTo>
                      <a:pt x="382" y="25"/>
                      <a:pt x="382" y="25"/>
                      <a:pt x="382" y="25"/>
                    </a:cubicBezTo>
                    <a:cubicBezTo>
                      <a:pt x="382" y="34"/>
                      <a:pt x="375" y="42"/>
                      <a:pt x="366" y="42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7" y="42"/>
                      <a:pt x="0" y="34"/>
                      <a:pt x="0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2" y="0"/>
                      <a:pt x="382" y="0"/>
                      <a:pt x="38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812" name="Rectangle 190"/>
              <p:cNvSpPr>
                <a:spLocks noChangeArrowheads="1"/>
              </p:cNvSpPr>
              <p:nvPr/>
            </p:nvSpPr>
            <p:spPr bwMode="auto">
              <a:xfrm>
                <a:off x="5281" y="3385"/>
                <a:ext cx="609" cy="288"/>
              </a:xfrm>
              <a:prstGeom prst="rect">
                <a:avLst/>
              </a:prstGeom>
              <a:solidFill>
                <a:srgbClr val="B4EB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813" name="Rectangle 191"/>
              <p:cNvSpPr>
                <a:spLocks noChangeArrowheads="1"/>
              </p:cNvSpPr>
              <p:nvPr/>
            </p:nvSpPr>
            <p:spPr bwMode="auto">
              <a:xfrm>
                <a:off x="5281" y="3385"/>
                <a:ext cx="60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814" name="Rectangle 192"/>
              <p:cNvSpPr>
                <a:spLocks noChangeArrowheads="1"/>
              </p:cNvSpPr>
              <p:nvPr/>
            </p:nvSpPr>
            <p:spPr bwMode="auto">
              <a:xfrm>
                <a:off x="5431" y="3824"/>
                <a:ext cx="308" cy="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815" name="Rectangle 193"/>
              <p:cNvSpPr>
                <a:spLocks noChangeArrowheads="1"/>
              </p:cNvSpPr>
              <p:nvPr/>
            </p:nvSpPr>
            <p:spPr bwMode="auto">
              <a:xfrm>
                <a:off x="5431" y="3824"/>
                <a:ext cx="308" cy="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816" name="Freeform 194"/>
              <p:cNvSpPr>
                <a:spLocks/>
              </p:cNvSpPr>
              <p:nvPr/>
            </p:nvSpPr>
            <p:spPr bwMode="auto">
              <a:xfrm>
                <a:off x="5102" y="3768"/>
                <a:ext cx="361" cy="79"/>
              </a:xfrm>
              <a:custGeom>
                <a:avLst/>
                <a:gdLst>
                  <a:gd name="T0" fmla="*/ 361 w 361"/>
                  <a:gd name="T1" fmla="*/ 0 h 79"/>
                  <a:gd name="T2" fmla="*/ 268 w 361"/>
                  <a:gd name="T3" fmla="*/ 0 h 79"/>
                  <a:gd name="T4" fmla="*/ 268 w 361"/>
                  <a:gd name="T5" fmla="*/ 79 h 79"/>
                  <a:gd name="T6" fmla="*/ 0 w 361"/>
                  <a:gd name="T7" fmla="*/ 79 h 79"/>
                  <a:gd name="T8" fmla="*/ 0 w 361"/>
                  <a:gd name="T9" fmla="*/ 79 h 79"/>
                  <a:gd name="T10" fmla="*/ 38 w 361"/>
                  <a:gd name="T11" fmla="*/ 79 h 79"/>
                  <a:gd name="T12" fmla="*/ 76 w 361"/>
                  <a:gd name="T13" fmla="*/ 79 h 79"/>
                  <a:gd name="T14" fmla="*/ 114 w 361"/>
                  <a:gd name="T15" fmla="*/ 79 h 79"/>
                  <a:gd name="T16" fmla="*/ 151 w 361"/>
                  <a:gd name="T17" fmla="*/ 79 h 79"/>
                  <a:gd name="T18" fmla="*/ 189 w 361"/>
                  <a:gd name="T19" fmla="*/ 79 h 79"/>
                  <a:gd name="T20" fmla="*/ 227 w 361"/>
                  <a:gd name="T21" fmla="*/ 79 h 79"/>
                  <a:gd name="T22" fmla="*/ 227 w 361"/>
                  <a:gd name="T23" fmla="*/ 79 h 79"/>
                  <a:gd name="T24" fmla="*/ 267 w 361"/>
                  <a:gd name="T25" fmla="*/ 79 h 79"/>
                  <a:gd name="T26" fmla="*/ 305 w 361"/>
                  <a:gd name="T27" fmla="*/ 79 h 79"/>
                  <a:gd name="T28" fmla="*/ 329 w 361"/>
                  <a:gd name="T29" fmla="*/ 79 h 79"/>
                  <a:gd name="T30" fmla="*/ 329 w 361"/>
                  <a:gd name="T31" fmla="*/ 56 h 79"/>
                  <a:gd name="T32" fmla="*/ 342 w 361"/>
                  <a:gd name="T33" fmla="*/ 56 h 79"/>
                  <a:gd name="T34" fmla="*/ 356 w 361"/>
                  <a:gd name="T35" fmla="*/ 17 h 79"/>
                  <a:gd name="T36" fmla="*/ 361 w 361"/>
                  <a:gd name="T3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1" h="79">
                    <a:moveTo>
                      <a:pt x="361" y="0"/>
                    </a:moveTo>
                    <a:lnTo>
                      <a:pt x="268" y="0"/>
                    </a:lnTo>
                    <a:lnTo>
                      <a:pt x="268" y="79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38" y="79"/>
                    </a:lnTo>
                    <a:lnTo>
                      <a:pt x="76" y="79"/>
                    </a:lnTo>
                    <a:lnTo>
                      <a:pt x="114" y="79"/>
                    </a:lnTo>
                    <a:lnTo>
                      <a:pt x="151" y="79"/>
                    </a:lnTo>
                    <a:lnTo>
                      <a:pt x="189" y="79"/>
                    </a:lnTo>
                    <a:lnTo>
                      <a:pt x="227" y="79"/>
                    </a:lnTo>
                    <a:lnTo>
                      <a:pt x="227" y="79"/>
                    </a:lnTo>
                    <a:lnTo>
                      <a:pt x="267" y="79"/>
                    </a:lnTo>
                    <a:lnTo>
                      <a:pt x="305" y="79"/>
                    </a:lnTo>
                    <a:lnTo>
                      <a:pt x="329" y="79"/>
                    </a:lnTo>
                    <a:lnTo>
                      <a:pt x="329" y="56"/>
                    </a:lnTo>
                    <a:lnTo>
                      <a:pt x="342" y="56"/>
                    </a:lnTo>
                    <a:lnTo>
                      <a:pt x="356" y="17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rgbClr val="BDBB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817" name="Freeform 195"/>
              <p:cNvSpPr>
                <a:spLocks/>
              </p:cNvSpPr>
              <p:nvPr/>
            </p:nvSpPr>
            <p:spPr bwMode="auto">
              <a:xfrm>
                <a:off x="5102" y="3768"/>
                <a:ext cx="361" cy="79"/>
              </a:xfrm>
              <a:custGeom>
                <a:avLst/>
                <a:gdLst>
                  <a:gd name="T0" fmla="*/ 361 w 361"/>
                  <a:gd name="T1" fmla="*/ 0 h 79"/>
                  <a:gd name="T2" fmla="*/ 268 w 361"/>
                  <a:gd name="T3" fmla="*/ 0 h 79"/>
                  <a:gd name="T4" fmla="*/ 268 w 361"/>
                  <a:gd name="T5" fmla="*/ 79 h 79"/>
                  <a:gd name="T6" fmla="*/ 0 w 361"/>
                  <a:gd name="T7" fmla="*/ 79 h 79"/>
                  <a:gd name="T8" fmla="*/ 0 w 361"/>
                  <a:gd name="T9" fmla="*/ 79 h 79"/>
                  <a:gd name="T10" fmla="*/ 38 w 361"/>
                  <a:gd name="T11" fmla="*/ 79 h 79"/>
                  <a:gd name="T12" fmla="*/ 76 w 361"/>
                  <a:gd name="T13" fmla="*/ 79 h 79"/>
                  <a:gd name="T14" fmla="*/ 114 w 361"/>
                  <a:gd name="T15" fmla="*/ 79 h 79"/>
                  <a:gd name="T16" fmla="*/ 151 w 361"/>
                  <a:gd name="T17" fmla="*/ 79 h 79"/>
                  <a:gd name="T18" fmla="*/ 189 w 361"/>
                  <a:gd name="T19" fmla="*/ 79 h 79"/>
                  <a:gd name="T20" fmla="*/ 227 w 361"/>
                  <a:gd name="T21" fmla="*/ 79 h 79"/>
                  <a:gd name="T22" fmla="*/ 227 w 361"/>
                  <a:gd name="T23" fmla="*/ 79 h 79"/>
                  <a:gd name="T24" fmla="*/ 267 w 361"/>
                  <a:gd name="T25" fmla="*/ 79 h 79"/>
                  <a:gd name="T26" fmla="*/ 305 w 361"/>
                  <a:gd name="T27" fmla="*/ 79 h 79"/>
                  <a:gd name="T28" fmla="*/ 329 w 361"/>
                  <a:gd name="T29" fmla="*/ 79 h 79"/>
                  <a:gd name="T30" fmla="*/ 329 w 361"/>
                  <a:gd name="T31" fmla="*/ 56 h 79"/>
                  <a:gd name="T32" fmla="*/ 342 w 361"/>
                  <a:gd name="T33" fmla="*/ 56 h 79"/>
                  <a:gd name="T34" fmla="*/ 356 w 361"/>
                  <a:gd name="T35" fmla="*/ 17 h 79"/>
                  <a:gd name="T36" fmla="*/ 361 w 361"/>
                  <a:gd name="T3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1" h="79">
                    <a:moveTo>
                      <a:pt x="361" y="0"/>
                    </a:moveTo>
                    <a:lnTo>
                      <a:pt x="268" y="0"/>
                    </a:lnTo>
                    <a:lnTo>
                      <a:pt x="268" y="79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38" y="79"/>
                    </a:lnTo>
                    <a:lnTo>
                      <a:pt x="76" y="79"/>
                    </a:lnTo>
                    <a:lnTo>
                      <a:pt x="114" y="79"/>
                    </a:lnTo>
                    <a:lnTo>
                      <a:pt x="151" y="79"/>
                    </a:lnTo>
                    <a:lnTo>
                      <a:pt x="189" y="79"/>
                    </a:lnTo>
                    <a:lnTo>
                      <a:pt x="227" y="79"/>
                    </a:lnTo>
                    <a:lnTo>
                      <a:pt x="227" y="79"/>
                    </a:lnTo>
                    <a:lnTo>
                      <a:pt x="267" y="79"/>
                    </a:lnTo>
                    <a:lnTo>
                      <a:pt x="305" y="79"/>
                    </a:lnTo>
                    <a:lnTo>
                      <a:pt x="329" y="79"/>
                    </a:lnTo>
                    <a:lnTo>
                      <a:pt x="329" y="56"/>
                    </a:lnTo>
                    <a:lnTo>
                      <a:pt x="342" y="56"/>
                    </a:lnTo>
                    <a:lnTo>
                      <a:pt x="356" y="17"/>
                    </a:lnTo>
                    <a:lnTo>
                      <a:pt x="36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818" name="Freeform 196"/>
              <p:cNvSpPr>
                <a:spLocks/>
              </p:cNvSpPr>
              <p:nvPr/>
            </p:nvSpPr>
            <p:spPr bwMode="auto">
              <a:xfrm>
                <a:off x="5102" y="3764"/>
                <a:ext cx="268" cy="83"/>
              </a:xfrm>
              <a:custGeom>
                <a:avLst/>
                <a:gdLst>
                  <a:gd name="T0" fmla="*/ 93 w 156"/>
                  <a:gd name="T1" fmla="*/ 0 h 48"/>
                  <a:gd name="T2" fmla="*/ 88 w 156"/>
                  <a:gd name="T3" fmla="*/ 3 h 48"/>
                  <a:gd name="T4" fmla="*/ 66 w 156"/>
                  <a:gd name="T5" fmla="*/ 7 h 48"/>
                  <a:gd name="T6" fmla="*/ 44 w 156"/>
                  <a:gd name="T7" fmla="*/ 13 h 48"/>
                  <a:gd name="T8" fmla="*/ 22 w 156"/>
                  <a:gd name="T9" fmla="*/ 16 h 48"/>
                  <a:gd name="T10" fmla="*/ 0 w 156"/>
                  <a:gd name="T11" fmla="*/ 22 h 48"/>
                  <a:gd name="T12" fmla="*/ 0 w 156"/>
                  <a:gd name="T13" fmla="*/ 48 h 48"/>
                  <a:gd name="T14" fmla="*/ 156 w 156"/>
                  <a:gd name="T15" fmla="*/ 48 h 48"/>
                  <a:gd name="T16" fmla="*/ 156 w 156"/>
                  <a:gd name="T17" fmla="*/ 2 h 48"/>
                  <a:gd name="T18" fmla="*/ 106 w 156"/>
                  <a:gd name="T19" fmla="*/ 2 h 48"/>
                  <a:gd name="T20" fmla="*/ 106 w 156"/>
                  <a:gd name="T21" fmla="*/ 2 h 48"/>
                  <a:gd name="T22" fmla="*/ 100 w 156"/>
                  <a:gd name="T23" fmla="*/ 2 h 48"/>
                  <a:gd name="T24" fmla="*/ 93 w 156"/>
                  <a:gd name="T2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48">
                    <a:moveTo>
                      <a:pt x="93" y="0"/>
                    </a:moveTo>
                    <a:cubicBezTo>
                      <a:pt x="88" y="3"/>
                      <a:pt x="88" y="3"/>
                      <a:pt x="88" y="3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56" y="48"/>
                      <a:pt x="156" y="48"/>
                      <a:pt x="156" y="48"/>
                    </a:cubicBezTo>
                    <a:cubicBezTo>
                      <a:pt x="156" y="2"/>
                      <a:pt x="156" y="2"/>
                      <a:pt x="15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97" y="2"/>
                      <a:pt x="95" y="1"/>
                      <a:pt x="93" y="0"/>
                    </a:cubicBezTo>
                  </a:path>
                </a:pathLst>
              </a:custGeom>
              <a:solidFill>
                <a:srgbClr val="4551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819" name="Freeform 197"/>
              <p:cNvSpPr>
                <a:spLocks/>
              </p:cNvSpPr>
              <p:nvPr/>
            </p:nvSpPr>
            <p:spPr bwMode="auto">
              <a:xfrm>
                <a:off x="5262" y="3761"/>
                <a:ext cx="22" cy="7"/>
              </a:xfrm>
              <a:custGeom>
                <a:avLst/>
                <a:gdLst>
                  <a:gd name="T0" fmla="*/ 3 w 13"/>
                  <a:gd name="T1" fmla="*/ 0 h 4"/>
                  <a:gd name="T2" fmla="*/ 0 w 13"/>
                  <a:gd name="T3" fmla="*/ 2 h 4"/>
                  <a:gd name="T4" fmla="*/ 7 w 13"/>
                  <a:gd name="T5" fmla="*/ 4 h 4"/>
                  <a:gd name="T6" fmla="*/ 13 w 13"/>
                  <a:gd name="T7" fmla="*/ 4 h 4"/>
                  <a:gd name="T8" fmla="*/ 3 w 1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3"/>
                      <a:pt x="4" y="4"/>
                      <a:pt x="7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9" y="4"/>
                      <a:pt x="6" y="2"/>
                      <a:pt x="3" y="0"/>
                    </a:cubicBezTo>
                  </a:path>
                </a:pathLst>
              </a:custGeom>
              <a:solidFill>
                <a:srgbClr val="3B42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820" name="Freeform 198"/>
              <p:cNvSpPr>
                <a:spLocks/>
              </p:cNvSpPr>
              <p:nvPr/>
            </p:nvSpPr>
            <p:spPr bwMode="auto">
              <a:xfrm>
                <a:off x="5444" y="3785"/>
                <a:ext cx="59" cy="39"/>
              </a:xfrm>
              <a:custGeom>
                <a:avLst/>
                <a:gdLst>
                  <a:gd name="T0" fmla="*/ 14 w 59"/>
                  <a:gd name="T1" fmla="*/ 0 h 39"/>
                  <a:gd name="T2" fmla="*/ 0 w 59"/>
                  <a:gd name="T3" fmla="*/ 39 h 39"/>
                  <a:gd name="T4" fmla="*/ 59 w 59"/>
                  <a:gd name="T5" fmla="*/ 39 h 39"/>
                  <a:gd name="T6" fmla="*/ 59 w 59"/>
                  <a:gd name="T7" fmla="*/ 22 h 39"/>
                  <a:gd name="T8" fmla="*/ 6 w 59"/>
                  <a:gd name="T9" fmla="*/ 26 h 39"/>
                  <a:gd name="T10" fmla="*/ 14 w 59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39">
                    <a:moveTo>
                      <a:pt x="14" y="0"/>
                    </a:moveTo>
                    <a:lnTo>
                      <a:pt x="0" y="39"/>
                    </a:lnTo>
                    <a:lnTo>
                      <a:pt x="59" y="39"/>
                    </a:lnTo>
                    <a:lnTo>
                      <a:pt x="59" y="22"/>
                    </a:lnTo>
                    <a:lnTo>
                      <a:pt x="6" y="2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B3B2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821" name="Freeform 199"/>
              <p:cNvSpPr>
                <a:spLocks/>
              </p:cNvSpPr>
              <p:nvPr/>
            </p:nvSpPr>
            <p:spPr bwMode="auto">
              <a:xfrm>
                <a:off x="5444" y="3785"/>
                <a:ext cx="59" cy="39"/>
              </a:xfrm>
              <a:custGeom>
                <a:avLst/>
                <a:gdLst>
                  <a:gd name="T0" fmla="*/ 14 w 59"/>
                  <a:gd name="T1" fmla="*/ 0 h 39"/>
                  <a:gd name="T2" fmla="*/ 0 w 59"/>
                  <a:gd name="T3" fmla="*/ 39 h 39"/>
                  <a:gd name="T4" fmla="*/ 59 w 59"/>
                  <a:gd name="T5" fmla="*/ 39 h 39"/>
                  <a:gd name="T6" fmla="*/ 59 w 59"/>
                  <a:gd name="T7" fmla="*/ 22 h 39"/>
                  <a:gd name="T8" fmla="*/ 6 w 59"/>
                  <a:gd name="T9" fmla="*/ 26 h 39"/>
                  <a:gd name="T10" fmla="*/ 14 w 59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39">
                    <a:moveTo>
                      <a:pt x="14" y="0"/>
                    </a:moveTo>
                    <a:lnTo>
                      <a:pt x="0" y="39"/>
                    </a:lnTo>
                    <a:lnTo>
                      <a:pt x="59" y="39"/>
                    </a:lnTo>
                    <a:lnTo>
                      <a:pt x="59" y="22"/>
                    </a:lnTo>
                    <a:lnTo>
                      <a:pt x="6" y="26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822" name="Freeform 200"/>
              <p:cNvSpPr>
                <a:spLocks/>
              </p:cNvSpPr>
              <p:nvPr/>
            </p:nvSpPr>
            <p:spPr bwMode="auto">
              <a:xfrm>
                <a:off x="5450" y="3768"/>
                <a:ext cx="53" cy="43"/>
              </a:xfrm>
              <a:custGeom>
                <a:avLst/>
                <a:gdLst>
                  <a:gd name="T0" fmla="*/ 53 w 53"/>
                  <a:gd name="T1" fmla="*/ 0 h 43"/>
                  <a:gd name="T2" fmla="*/ 13 w 53"/>
                  <a:gd name="T3" fmla="*/ 0 h 43"/>
                  <a:gd name="T4" fmla="*/ 8 w 53"/>
                  <a:gd name="T5" fmla="*/ 17 h 43"/>
                  <a:gd name="T6" fmla="*/ 0 w 53"/>
                  <a:gd name="T7" fmla="*/ 43 h 43"/>
                  <a:gd name="T8" fmla="*/ 53 w 53"/>
                  <a:gd name="T9" fmla="*/ 39 h 43"/>
                  <a:gd name="T10" fmla="*/ 53 w 53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43">
                    <a:moveTo>
                      <a:pt x="53" y="0"/>
                    </a:moveTo>
                    <a:lnTo>
                      <a:pt x="13" y="0"/>
                    </a:lnTo>
                    <a:lnTo>
                      <a:pt x="8" y="17"/>
                    </a:lnTo>
                    <a:lnTo>
                      <a:pt x="0" y="43"/>
                    </a:lnTo>
                    <a:lnTo>
                      <a:pt x="53" y="39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8E8E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823" name="Freeform 201"/>
              <p:cNvSpPr>
                <a:spLocks/>
              </p:cNvSpPr>
              <p:nvPr/>
            </p:nvSpPr>
            <p:spPr bwMode="auto">
              <a:xfrm>
                <a:off x="5450" y="3768"/>
                <a:ext cx="53" cy="43"/>
              </a:xfrm>
              <a:custGeom>
                <a:avLst/>
                <a:gdLst>
                  <a:gd name="T0" fmla="*/ 53 w 53"/>
                  <a:gd name="T1" fmla="*/ 0 h 43"/>
                  <a:gd name="T2" fmla="*/ 13 w 53"/>
                  <a:gd name="T3" fmla="*/ 0 h 43"/>
                  <a:gd name="T4" fmla="*/ 8 w 53"/>
                  <a:gd name="T5" fmla="*/ 17 h 43"/>
                  <a:gd name="T6" fmla="*/ 0 w 53"/>
                  <a:gd name="T7" fmla="*/ 43 h 43"/>
                  <a:gd name="T8" fmla="*/ 53 w 53"/>
                  <a:gd name="T9" fmla="*/ 39 h 43"/>
                  <a:gd name="T10" fmla="*/ 53 w 53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43">
                    <a:moveTo>
                      <a:pt x="53" y="0"/>
                    </a:moveTo>
                    <a:lnTo>
                      <a:pt x="13" y="0"/>
                    </a:lnTo>
                    <a:lnTo>
                      <a:pt x="8" y="17"/>
                    </a:lnTo>
                    <a:lnTo>
                      <a:pt x="0" y="43"/>
                    </a:lnTo>
                    <a:lnTo>
                      <a:pt x="53" y="39"/>
                    </a:lnTo>
                    <a:lnTo>
                      <a:pt x="5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824" name="Freeform 202"/>
              <p:cNvSpPr>
                <a:spLocks/>
              </p:cNvSpPr>
              <p:nvPr/>
            </p:nvSpPr>
            <p:spPr bwMode="auto">
              <a:xfrm>
                <a:off x="5267" y="3726"/>
                <a:ext cx="236" cy="42"/>
              </a:xfrm>
              <a:custGeom>
                <a:avLst/>
                <a:gdLst>
                  <a:gd name="T0" fmla="*/ 59 w 137"/>
                  <a:gd name="T1" fmla="*/ 0 h 24"/>
                  <a:gd name="T2" fmla="*/ 59 w 137"/>
                  <a:gd name="T3" fmla="*/ 0 h 24"/>
                  <a:gd name="T4" fmla="*/ 36 w 137"/>
                  <a:gd name="T5" fmla="*/ 16 h 24"/>
                  <a:gd name="T6" fmla="*/ 36 w 137"/>
                  <a:gd name="T7" fmla="*/ 15 h 24"/>
                  <a:gd name="T8" fmla="*/ 14 w 137"/>
                  <a:gd name="T9" fmla="*/ 12 h 24"/>
                  <a:gd name="T10" fmla="*/ 14 w 137"/>
                  <a:gd name="T11" fmla="*/ 12 h 24"/>
                  <a:gd name="T12" fmla="*/ 0 w 137"/>
                  <a:gd name="T13" fmla="*/ 20 h 24"/>
                  <a:gd name="T14" fmla="*/ 10 w 137"/>
                  <a:gd name="T15" fmla="*/ 24 h 24"/>
                  <a:gd name="T16" fmla="*/ 10 w 137"/>
                  <a:gd name="T17" fmla="*/ 24 h 24"/>
                  <a:gd name="T18" fmla="*/ 60 w 137"/>
                  <a:gd name="T19" fmla="*/ 24 h 24"/>
                  <a:gd name="T20" fmla="*/ 114 w 137"/>
                  <a:gd name="T21" fmla="*/ 24 h 24"/>
                  <a:gd name="T22" fmla="*/ 137 w 137"/>
                  <a:gd name="T23" fmla="*/ 24 h 24"/>
                  <a:gd name="T24" fmla="*/ 137 w 137"/>
                  <a:gd name="T25" fmla="*/ 20 h 24"/>
                  <a:gd name="T26" fmla="*/ 126 w 137"/>
                  <a:gd name="T27" fmla="*/ 16 h 24"/>
                  <a:gd name="T28" fmla="*/ 126 w 137"/>
                  <a:gd name="T29" fmla="*/ 15 h 24"/>
                  <a:gd name="T30" fmla="*/ 104 w 137"/>
                  <a:gd name="T31" fmla="*/ 20 h 24"/>
                  <a:gd name="T32" fmla="*/ 104 w 137"/>
                  <a:gd name="T33" fmla="*/ 20 h 24"/>
                  <a:gd name="T34" fmla="*/ 81 w 137"/>
                  <a:gd name="T35" fmla="*/ 16 h 24"/>
                  <a:gd name="T36" fmla="*/ 81 w 137"/>
                  <a:gd name="T37" fmla="*/ 15 h 24"/>
                  <a:gd name="T38" fmla="*/ 59 w 137"/>
                  <a:gd name="T3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7" h="24">
                    <a:moveTo>
                      <a:pt x="59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3" y="22"/>
                      <a:pt x="6" y="24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60" y="24"/>
                      <a:pt x="60" y="24"/>
                      <a:pt x="60" y="24"/>
                    </a:cubicBezTo>
                    <a:cubicBezTo>
                      <a:pt x="114" y="24"/>
                      <a:pt x="114" y="24"/>
                      <a:pt x="114" y="24"/>
                    </a:cubicBezTo>
                    <a:cubicBezTo>
                      <a:pt x="137" y="24"/>
                      <a:pt x="137" y="24"/>
                      <a:pt x="137" y="24"/>
                    </a:cubicBezTo>
                    <a:cubicBezTo>
                      <a:pt x="137" y="20"/>
                      <a:pt x="137" y="20"/>
                      <a:pt x="137" y="20"/>
                    </a:cubicBezTo>
                    <a:cubicBezTo>
                      <a:pt x="126" y="16"/>
                      <a:pt x="126" y="16"/>
                      <a:pt x="126" y="16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04" y="20"/>
                      <a:pt x="104" y="20"/>
                      <a:pt x="104" y="20"/>
                    </a:cubicBezTo>
                    <a:cubicBezTo>
                      <a:pt x="104" y="20"/>
                      <a:pt x="104" y="20"/>
                      <a:pt x="104" y="20"/>
                    </a:cubicBezTo>
                    <a:cubicBezTo>
                      <a:pt x="81" y="16"/>
                      <a:pt x="81" y="16"/>
                      <a:pt x="81" y="16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59" y="0"/>
                      <a:pt x="59" y="0"/>
                      <a:pt x="59" y="0"/>
                    </a:cubicBezTo>
                  </a:path>
                </a:pathLst>
              </a:custGeom>
              <a:solidFill>
                <a:srgbClr val="BDBB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825" name="Freeform 203"/>
              <p:cNvSpPr>
                <a:spLocks/>
              </p:cNvSpPr>
              <p:nvPr/>
            </p:nvSpPr>
            <p:spPr bwMode="auto">
              <a:xfrm>
                <a:off x="5431" y="3824"/>
                <a:ext cx="72" cy="23"/>
              </a:xfrm>
              <a:custGeom>
                <a:avLst/>
                <a:gdLst>
                  <a:gd name="T0" fmla="*/ 72 w 72"/>
                  <a:gd name="T1" fmla="*/ 0 h 23"/>
                  <a:gd name="T2" fmla="*/ 13 w 72"/>
                  <a:gd name="T3" fmla="*/ 0 h 23"/>
                  <a:gd name="T4" fmla="*/ 0 w 72"/>
                  <a:gd name="T5" fmla="*/ 0 h 23"/>
                  <a:gd name="T6" fmla="*/ 0 w 72"/>
                  <a:gd name="T7" fmla="*/ 23 h 23"/>
                  <a:gd name="T8" fmla="*/ 15 w 72"/>
                  <a:gd name="T9" fmla="*/ 23 h 23"/>
                  <a:gd name="T10" fmla="*/ 53 w 72"/>
                  <a:gd name="T11" fmla="*/ 23 h 23"/>
                  <a:gd name="T12" fmla="*/ 72 w 72"/>
                  <a:gd name="T13" fmla="*/ 23 h 23"/>
                  <a:gd name="T14" fmla="*/ 72 w 72"/>
                  <a:gd name="T1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23">
                    <a:moveTo>
                      <a:pt x="72" y="0"/>
                    </a:moveTo>
                    <a:lnTo>
                      <a:pt x="13" y="0"/>
                    </a:lnTo>
                    <a:lnTo>
                      <a:pt x="0" y="0"/>
                    </a:lnTo>
                    <a:lnTo>
                      <a:pt x="0" y="23"/>
                    </a:lnTo>
                    <a:lnTo>
                      <a:pt x="15" y="23"/>
                    </a:lnTo>
                    <a:lnTo>
                      <a:pt x="53" y="23"/>
                    </a:lnTo>
                    <a:lnTo>
                      <a:pt x="72" y="23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BDBB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826" name="Freeform 204"/>
              <p:cNvSpPr>
                <a:spLocks/>
              </p:cNvSpPr>
              <p:nvPr/>
            </p:nvSpPr>
            <p:spPr bwMode="auto">
              <a:xfrm>
                <a:off x="5431" y="3824"/>
                <a:ext cx="72" cy="23"/>
              </a:xfrm>
              <a:custGeom>
                <a:avLst/>
                <a:gdLst>
                  <a:gd name="T0" fmla="*/ 72 w 72"/>
                  <a:gd name="T1" fmla="*/ 0 h 23"/>
                  <a:gd name="T2" fmla="*/ 13 w 72"/>
                  <a:gd name="T3" fmla="*/ 0 h 23"/>
                  <a:gd name="T4" fmla="*/ 0 w 72"/>
                  <a:gd name="T5" fmla="*/ 0 h 23"/>
                  <a:gd name="T6" fmla="*/ 0 w 72"/>
                  <a:gd name="T7" fmla="*/ 23 h 23"/>
                  <a:gd name="T8" fmla="*/ 15 w 72"/>
                  <a:gd name="T9" fmla="*/ 23 h 23"/>
                  <a:gd name="T10" fmla="*/ 53 w 72"/>
                  <a:gd name="T11" fmla="*/ 23 h 23"/>
                  <a:gd name="T12" fmla="*/ 72 w 72"/>
                  <a:gd name="T13" fmla="*/ 23 h 23"/>
                  <a:gd name="T14" fmla="*/ 72 w 72"/>
                  <a:gd name="T1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23">
                    <a:moveTo>
                      <a:pt x="72" y="0"/>
                    </a:moveTo>
                    <a:lnTo>
                      <a:pt x="13" y="0"/>
                    </a:lnTo>
                    <a:lnTo>
                      <a:pt x="0" y="0"/>
                    </a:lnTo>
                    <a:lnTo>
                      <a:pt x="0" y="23"/>
                    </a:lnTo>
                    <a:lnTo>
                      <a:pt x="15" y="23"/>
                    </a:lnTo>
                    <a:lnTo>
                      <a:pt x="53" y="23"/>
                    </a:lnTo>
                    <a:lnTo>
                      <a:pt x="72" y="23"/>
                    </a:lnTo>
                    <a:lnTo>
                      <a:pt x="7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</p:grpSp>
        <p:grpSp>
          <p:nvGrpSpPr>
            <p:cNvPr id="246" name="Group 406"/>
            <p:cNvGrpSpPr>
              <a:grpSpLocks/>
            </p:cNvGrpSpPr>
            <p:nvPr/>
          </p:nvGrpSpPr>
          <p:grpSpPr bwMode="auto">
            <a:xfrm>
              <a:off x="7553325" y="4902200"/>
              <a:ext cx="3725863" cy="1216025"/>
              <a:chOff x="4758" y="3088"/>
              <a:chExt cx="2347" cy="766"/>
            </a:xfrm>
          </p:grpSpPr>
          <p:sp>
            <p:nvSpPr>
              <p:cNvPr id="427" name="Freeform 206"/>
              <p:cNvSpPr>
                <a:spLocks/>
              </p:cNvSpPr>
              <p:nvPr/>
            </p:nvSpPr>
            <p:spPr bwMode="auto">
              <a:xfrm>
                <a:off x="5327" y="3673"/>
                <a:ext cx="92" cy="22"/>
              </a:xfrm>
              <a:custGeom>
                <a:avLst/>
                <a:gdLst>
                  <a:gd name="T0" fmla="*/ 53 w 53"/>
                  <a:gd name="T1" fmla="*/ 0 h 13"/>
                  <a:gd name="T2" fmla="*/ 0 w 53"/>
                  <a:gd name="T3" fmla="*/ 0 h 13"/>
                  <a:gd name="T4" fmla="*/ 9 w 53"/>
                  <a:gd name="T5" fmla="*/ 4 h 13"/>
                  <a:gd name="T6" fmla="*/ 16 w 53"/>
                  <a:gd name="T7" fmla="*/ 13 h 13"/>
                  <a:gd name="T8" fmla="*/ 33 w 53"/>
                  <a:gd name="T9" fmla="*/ 13 h 13"/>
                  <a:gd name="T10" fmla="*/ 38 w 53"/>
                  <a:gd name="T11" fmla="*/ 6 h 13"/>
                  <a:gd name="T12" fmla="*/ 53 w 53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13">
                    <a:moveTo>
                      <a:pt x="5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6" y="3"/>
                      <a:pt x="9" y="4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3" y="5"/>
                      <a:pt x="49" y="3"/>
                      <a:pt x="53" y="0"/>
                    </a:cubicBezTo>
                  </a:path>
                </a:pathLst>
              </a:custGeom>
              <a:solidFill>
                <a:srgbClr val="5756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28" name="Freeform 207"/>
              <p:cNvSpPr>
                <a:spLocks/>
              </p:cNvSpPr>
              <p:nvPr/>
            </p:nvSpPr>
            <p:spPr bwMode="auto">
              <a:xfrm>
                <a:off x="5355" y="3695"/>
                <a:ext cx="29" cy="23"/>
              </a:xfrm>
              <a:custGeom>
                <a:avLst/>
                <a:gdLst>
                  <a:gd name="T0" fmla="*/ 29 w 29"/>
                  <a:gd name="T1" fmla="*/ 0 h 23"/>
                  <a:gd name="T2" fmla="*/ 0 w 29"/>
                  <a:gd name="T3" fmla="*/ 0 h 23"/>
                  <a:gd name="T4" fmla="*/ 14 w 29"/>
                  <a:gd name="T5" fmla="*/ 23 h 23"/>
                  <a:gd name="T6" fmla="*/ 29 w 29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23">
                    <a:moveTo>
                      <a:pt x="29" y="0"/>
                    </a:moveTo>
                    <a:lnTo>
                      <a:pt x="0" y="0"/>
                    </a:lnTo>
                    <a:lnTo>
                      <a:pt x="14" y="2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BDBB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29" name="Freeform 208"/>
              <p:cNvSpPr>
                <a:spLocks/>
              </p:cNvSpPr>
              <p:nvPr/>
            </p:nvSpPr>
            <p:spPr bwMode="auto">
              <a:xfrm>
                <a:off x="5355" y="3695"/>
                <a:ext cx="29" cy="23"/>
              </a:xfrm>
              <a:custGeom>
                <a:avLst/>
                <a:gdLst>
                  <a:gd name="T0" fmla="*/ 29 w 29"/>
                  <a:gd name="T1" fmla="*/ 0 h 23"/>
                  <a:gd name="T2" fmla="*/ 0 w 29"/>
                  <a:gd name="T3" fmla="*/ 0 h 23"/>
                  <a:gd name="T4" fmla="*/ 14 w 29"/>
                  <a:gd name="T5" fmla="*/ 23 h 23"/>
                  <a:gd name="T6" fmla="*/ 29 w 29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23">
                    <a:moveTo>
                      <a:pt x="29" y="0"/>
                    </a:moveTo>
                    <a:lnTo>
                      <a:pt x="0" y="0"/>
                    </a:lnTo>
                    <a:lnTo>
                      <a:pt x="14" y="23"/>
                    </a:lnTo>
                    <a:lnTo>
                      <a:pt x="2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30" name="Freeform 209"/>
              <p:cNvSpPr>
                <a:spLocks/>
              </p:cNvSpPr>
              <p:nvPr/>
            </p:nvSpPr>
            <p:spPr bwMode="auto">
              <a:xfrm>
                <a:off x="5279" y="3514"/>
                <a:ext cx="188" cy="159"/>
              </a:xfrm>
              <a:custGeom>
                <a:avLst/>
                <a:gdLst>
                  <a:gd name="T0" fmla="*/ 55 w 109"/>
                  <a:gd name="T1" fmla="*/ 0 h 92"/>
                  <a:gd name="T2" fmla="*/ 20 w 109"/>
                  <a:gd name="T3" fmla="*/ 15 h 92"/>
                  <a:gd name="T4" fmla="*/ 20 w 109"/>
                  <a:gd name="T5" fmla="*/ 85 h 92"/>
                  <a:gd name="T6" fmla="*/ 28 w 109"/>
                  <a:gd name="T7" fmla="*/ 92 h 92"/>
                  <a:gd name="T8" fmla="*/ 81 w 109"/>
                  <a:gd name="T9" fmla="*/ 92 h 92"/>
                  <a:gd name="T10" fmla="*/ 90 w 109"/>
                  <a:gd name="T11" fmla="*/ 85 h 92"/>
                  <a:gd name="T12" fmla="*/ 90 w 109"/>
                  <a:gd name="T13" fmla="*/ 15 h 92"/>
                  <a:gd name="T14" fmla="*/ 55 w 109"/>
                  <a:gd name="T1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92">
                    <a:moveTo>
                      <a:pt x="55" y="0"/>
                    </a:moveTo>
                    <a:cubicBezTo>
                      <a:pt x="42" y="0"/>
                      <a:pt x="29" y="5"/>
                      <a:pt x="20" y="15"/>
                    </a:cubicBezTo>
                    <a:cubicBezTo>
                      <a:pt x="0" y="34"/>
                      <a:pt x="0" y="65"/>
                      <a:pt x="20" y="85"/>
                    </a:cubicBezTo>
                    <a:cubicBezTo>
                      <a:pt x="22" y="87"/>
                      <a:pt x="25" y="90"/>
                      <a:pt x="28" y="92"/>
                    </a:cubicBezTo>
                    <a:cubicBezTo>
                      <a:pt x="81" y="92"/>
                      <a:pt x="81" y="92"/>
                      <a:pt x="81" y="92"/>
                    </a:cubicBezTo>
                    <a:cubicBezTo>
                      <a:pt x="84" y="90"/>
                      <a:pt x="87" y="87"/>
                      <a:pt x="90" y="85"/>
                    </a:cubicBezTo>
                    <a:cubicBezTo>
                      <a:pt x="109" y="65"/>
                      <a:pt x="109" y="34"/>
                      <a:pt x="90" y="15"/>
                    </a:cubicBezTo>
                    <a:cubicBezTo>
                      <a:pt x="80" y="5"/>
                      <a:pt x="68" y="0"/>
                      <a:pt x="55" y="0"/>
                    </a:cubicBezTo>
                  </a:path>
                </a:pathLst>
              </a:custGeom>
              <a:solidFill>
                <a:srgbClr val="88A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31" name="Freeform 210"/>
              <p:cNvSpPr>
                <a:spLocks/>
              </p:cNvSpPr>
              <p:nvPr/>
            </p:nvSpPr>
            <p:spPr bwMode="auto">
              <a:xfrm>
                <a:off x="5088" y="3792"/>
                <a:ext cx="38" cy="55"/>
              </a:xfrm>
              <a:custGeom>
                <a:avLst/>
                <a:gdLst>
                  <a:gd name="T0" fmla="*/ 0 w 38"/>
                  <a:gd name="T1" fmla="*/ 55 h 55"/>
                  <a:gd name="T2" fmla="*/ 0 w 38"/>
                  <a:gd name="T3" fmla="*/ 10 h 55"/>
                  <a:gd name="T4" fmla="*/ 38 w 38"/>
                  <a:gd name="T5" fmla="*/ 0 h 55"/>
                  <a:gd name="T6" fmla="*/ 38 w 38"/>
                  <a:gd name="T7" fmla="*/ 55 h 55"/>
                  <a:gd name="T8" fmla="*/ 0 w 38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55">
                    <a:moveTo>
                      <a:pt x="0" y="55"/>
                    </a:moveTo>
                    <a:lnTo>
                      <a:pt x="0" y="10"/>
                    </a:lnTo>
                    <a:lnTo>
                      <a:pt x="38" y="0"/>
                    </a:lnTo>
                    <a:lnTo>
                      <a:pt x="38" y="55"/>
                    </a:ln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E06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32" name="Freeform 211"/>
              <p:cNvSpPr>
                <a:spLocks/>
              </p:cNvSpPr>
              <p:nvPr/>
            </p:nvSpPr>
            <p:spPr bwMode="auto">
              <a:xfrm>
                <a:off x="5126" y="3787"/>
                <a:ext cx="38" cy="60"/>
              </a:xfrm>
              <a:custGeom>
                <a:avLst/>
                <a:gdLst>
                  <a:gd name="T0" fmla="*/ 0 w 38"/>
                  <a:gd name="T1" fmla="*/ 60 h 60"/>
                  <a:gd name="T2" fmla="*/ 0 w 38"/>
                  <a:gd name="T3" fmla="*/ 5 h 60"/>
                  <a:gd name="T4" fmla="*/ 38 w 38"/>
                  <a:gd name="T5" fmla="*/ 0 h 60"/>
                  <a:gd name="T6" fmla="*/ 38 w 38"/>
                  <a:gd name="T7" fmla="*/ 60 h 60"/>
                  <a:gd name="T8" fmla="*/ 0 w 38"/>
                  <a:gd name="T9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0">
                    <a:moveTo>
                      <a:pt x="0" y="60"/>
                    </a:moveTo>
                    <a:lnTo>
                      <a:pt x="0" y="5"/>
                    </a:lnTo>
                    <a:lnTo>
                      <a:pt x="38" y="0"/>
                    </a:lnTo>
                    <a:lnTo>
                      <a:pt x="38" y="6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A84A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33" name="Freeform 212"/>
              <p:cNvSpPr>
                <a:spLocks/>
              </p:cNvSpPr>
              <p:nvPr/>
            </p:nvSpPr>
            <p:spPr bwMode="auto">
              <a:xfrm>
                <a:off x="5202" y="3769"/>
                <a:ext cx="38" cy="78"/>
              </a:xfrm>
              <a:custGeom>
                <a:avLst/>
                <a:gdLst>
                  <a:gd name="T0" fmla="*/ 0 w 38"/>
                  <a:gd name="T1" fmla="*/ 78 h 78"/>
                  <a:gd name="T2" fmla="*/ 0 w 38"/>
                  <a:gd name="T3" fmla="*/ 7 h 78"/>
                  <a:gd name="T4" fmla="*/ 38 w 38"/>
                  <a:gd name="T5" fmla="*/ 0 h 78"/>
                  <a:gd name="T6" fmla="*/ 38 w 38"/>
                  <a:gd name="T7" fmla="*/ 78 h 78"/>
                  <a:gd name="T8" fmla="*/ 0 w 38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78">
                    <a:moveTo>
                      <a:pt x="0" y="78"/>
                    </a:moveTo>
                    <a:lnTo>
                      <a:pt x="0" y="7"/>
                    </a:lnTo>
                    <a:lnTo>
                      <a:pt x="38" y="0"/>
                    </a:lnTo>
                    <a:lnTo>
                      <a:pt x="38" y="78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34" name="Freeform 213"/>
              <p:cNvSpPr>
                <a:spLocks/>
              </p:cNvSpPr>
              <p:nvPr/>
            </p:nvSpPr>
            <p:spPr bwMode="auto">
              <a:xfrm>
                <a:off x="5277" y="3747"/>
                <a:ext cx="38" cy="100"/>
              </a:xfrm>
              <a:custGeom>
                <a:avLst/>
                <a:gdLst>
                  <a:gd name="T0" fmla="*/ 0 w 38"/>
                  <a:gd name="T1" fmla="*/ 100 h 100"/>
                  <a:gd name="T2" fmla="*/ 0 w 38"/>
                  <a:gd name="T3" fmla="*/ 0 h 100"/>
                  <a:gd name="T4" fmla="*/ 38 w 38"/>
                  <a:gd name="T5" fmla="*/ 5 h 100"/>
                  <a:gd name="T6" fmla="*/ 38 w 38"/>
                  <a:gd name="T7" fmla="*/ 100 h 100"/>
                  <a:gd name="T8" fmla="*/ 0 w 38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00">
                    <a:moveTo>
                      <a:pt x="0" y="100"/>
                    </a:moveTo>
                    <a:lnTo>
                      <a:pt x="0" y="0"/>
                    </a:lnTo>
                    <a:lnTo>
                      <a:pt x="38" y="5"/>
                    </a:lnTo>
                    <a:lnTo>
                      <a:pt x="38" y="100"/>
                    </a:lnTo>
                    <a:lnTo>
                      <a:pt x="0" y="100"/>
                    </a:lnTo>
                    <a:close/>
                  </a:path>
                </a:pathLst>
              </a:custGeom>
              <a:solidFill>
                <a:srgbClr val="BC9F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35" name="Freeform 214"/>
              <p:cNvSpPr>
                <a:spLocks/>
              </p:cNvSpPr>
              <p:nvPr/>
            </p:nvSpPr>
            <p:spPr bwMode="auto">
              <a:xfrm>
                <a:off x="5355" y="3726"/>
                <a:ext cx="38" cy="121"/>
              </a:xfrm>
              <a:custGeom>
                <a:avLst/>
                <a:gdLst>
                  <a:gd name="T0" fmla="*/ 0 w 38"/>
                  <a:gd name="T1" fmla="*/ 121 h 121"/>
                  <a:gd name="T2" fmla="*/ 0 w 38"/>
                  <a:gd name="T3" fmla="*/ 0 h 121"/>
                  <a:gd name="T4" fmla="*/ 38 w 38"/>
                  <a:gd name="T5" fmla="*/ 26 h 121"/>
                  <a:gd name="T6" fmla="*/ 38 w 38"/>
                  <a:gd name="T7" fmla="*/ 121 h 121"/>
                  <a:gd name="T8" fmla="*/ 0 w 38"/>
                  <a:gd name="T9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21">
                    <a:moveTo>
                      <a:pt x="0" y="121"/>
                    </a:moveTo>
                    <a:lnTo>
                      <a:pt x="0" y="0"/>
                    </a:lnTo>
                    <a:lnTo>
                      <a:pt x="38" y="26"/>
                    </a:lnTo>
                    <a:lnTo>
                      <a:pt x="38" y="121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659E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36" name="Freeform 215"/>
              <p:cNvSpPr>
                <a:spLocks/>
              </p:cNvSpPr>
              <p:nvPr/>
            </p:nvSpPr>
            <p:spPr bwMode="auto">
              <a:xfrm>
                <a:off x="5432" y="3752"/>
                <a:ext cx="38" cy="95"/>
              </a:xfrm>
              <a:custGeom>
                <a:avLst/>
                <a:gdLst>
                  <a:gd name="T0" fmla="*/ 0 w 38"/>
                  <a:gd name="T1" fmla="*/ 95 h 95"/>
                  <a:gd name="T2" fmla="*/ 0 w 38"/>
                  <a:gd name="T3" fmla="*/ 9 h 95"/>
                  <a:gd name="T4" fmla="*/ 38 w 38"/>
                  <a:gd name="T5" fmla="*/ 0 h 95"/>
                  <a:gd name="T6" fmla="*/ 38 w 38"/>
                  <a:gd name="T7" fmla="*/ 95 h 95"/>
                  <a:gd name="T8" fmla="*/ 0 w 38"/>
                  <a:gd name="T9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95">
                    <a:moveTo>
                      <a:pt x="0" y="95"/>
                    </a:moveTo>
                    <a:lnTo>
                      <a:pt x="0" y="9"/>
                    </a:lnTo>
                    <a:lnTo>
                      <a:pt x="38" y="0"/>
                    </a:lnTo>
                    <a:lnTo>
                      <a:pt x="38" y="95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rgbClr val="363C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37" name="Freeform 216"/>
              <p:cNvSpPr>
                <a:spLocks/>
              </p:cNvSpPr>
              <p:nvPr/>
            </p:nvSpPr>
            <p:spPr bwMode="auto">
              <a:xfrm>
                <a:off x="5164" y="3776"/>
                <a:ext cx="38" cy="71"/>
              </a:xfrm>
              <a:custGeom>
                <a:avLst/>
                <a:gdLst>
                  <a:gd name="T0" fmla="*/ 0 w 38"/>
                  <a:gd name="T1" fmla="*/ 71 h 71"/>
                  <a:gd name="T2" fmla="*/ 0 w 38"/>
                  <a:gd name="T3" fmla="*/ 11 h 71"/>
                  <a:gd name="T4" fmla="*/ 38 w 38"/>
                  <a:gd name="T5" fmla="*/ 0 h 71"/>
                  <a:gd name="T6" fmla="*/ 38 w 38"/>
                  <a:gd name="T7" fmla="*/ 71 h 71"/>
                  <a:gd name="T8" fmla="*/ 0 w 38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71">
                    <a:moveTo>
                      <a:pt x="0" y="71"/>
                    </a:moveTo>
                    <a:lnTo>
                      <a:pt x="0" y="11"/>
                    </a:lnTo>
                    <a:lnTo>
                      <a:pt x="38" y="0"/>
                    </a:lnTo>
                    <a:lnTo>
                      <a:pt x="38" y="7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38" name="Freeform 217"/>
              <p:cNvSpPr>
                <a:spLocks/>
              </p:cNvSpPr>
              <p:nvPr/>
            </p:nvSpPr>
            <p:spPr bwMode="auto">
              <a:xfrm>
                <a:off x="5240" y="3747"/>
                <a:ext cx="37" cy="100"/>
              </a:xfrm>
              <a:custGeom>
                <a:avLst/>
                <a:gdLst>
                  <a:gd name="T0" fmla="*/ 0 w 37"/>
                  <a:gd name="T1" fmla="*/ 100 h 100"/>
                  <a:gd name="T2" fmla="*/ 0 w 37"/>
                  <a:gd name="T3" fmla="*/ 22 h 100"/>
                  <a:gd name="T4" fmla="*/ 37 w 37"/>
                  <a:gd name="T5" fmla="*/ 0 h 100"/>
                  <a:gd name="T6" fmla="*/ 37 w 37"/>
                  <a:gd name="T7" fmla="*/ 100 h 100"/>
                  <a:gd name="T8" fmla="*/ 0 w 37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0">
                    <a:moveTo>
                      <a:pt x="0" y="100"/>
                    </a:moveTo>
                    <a:lnTo>
                      <a:pt x="0" y="22"/>
                    </a:lnTo>
                    <a:lnTo>
                      <a:pt x="37" y="0"/>
                    </a:lnTo>
                    <a:lnTo>
                      <a:pt x="37" y="100"/>
                    </a:lnTo>
                    <a:lnTo>
                      <a:pt x="0" y="100"/>
                    </a:lnTo>
                    <a:close/>
                  </a:path>
                </a:pathLst>
              </a:custGeom>
              <a:solidFill>
                <a:srgbClr val="FBD4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39" name="Freeform 218"/>
              <p:cNvSpPr>
                <a:spLocks/>
              </p:cNvSpPr>
              <p:nvPr/>
            </p:nvSpPr>
            <p:spPr bwMode="auto">
              <a:xfrm>
                <a:off x="5315" y="3726"/>
                <a:ext cx="40" cy="121"/>
              </a:xfrm>
              <a:custGeom>
                <a:avLst/>
                <a:gdLst>
                  <a:gd name="T0" fmla="*/ 0 w 40"/>
                  <a:gd name="T1" fmla="*/ 121 h 121"/>
                  <a:gd name="T2" fmla="*/ 0 w 40"/>
                  <a:gd name="T3" fmla="*/ 28 h 121"/>
                  <a:gd name="T4" fmla="*/ 40 w 40"/>
                  <a:gd name="T5" fmla="*/ 0 h 121"/>
                  <a:gd name="T6" fmla="*/ 40 w 40"/>
                  <a:gd name="T7" fmla="*/ 121 h 121"/>
                  <a:gd name="T8" fmla="*/ 0 w 40"/>
                  <a:gd name="T9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21">
                    <a:moveTo>
                      <a:pt x="0" y="121"/>
                    </a:moveTo>
                    <a:lnTo>
                      <a:pt x="0" y="28"/>
                    </a:lnTo>
                    <a:lnTo>
                      <a:pt x="40" y="0"/>
                    </a:lnTo>
                    <a:lnTo>
                      <a:pt x="40" y="121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87D3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40" name="Freeform 219"/>
              <p:cNvSpPr>
                <a:spLocks/>
              </p:cNvSpPr>
              <p:nvPr/>
            </p:nvSpPr>
            <p:spPr bwMode="auto">
              <a:xfrm>
                <a:off x="5393" y="3754"/>
                <a:ext cx="39" cy="93"/>
              </a:xfrm>
              <a:custGeom>
                <a:avLst/>
                <a:gdLst>
                  <a:gd name="T0" fmla="*/ 0 w 39"/>
                  <a:gd name="T1" fmla="*/ 93 h 93"/>
                  <a:gd name="T2" fmla="*/ 0 w 39"/>
                  <a:gd name="T3" fmla="*/ 0 h 93"/>
                  <a:gd name="T4" fmla="*/ 39 w 39"/>
                  <a:gd name="T5" fmla="*/ 7 h 93"/>
                  <a:gd name="T6" fmla="*/ 39 w 39"/>
                  <a:gd name="T7" fmla="*/ 93 h 93"/>
                  <a:gd name="T8" fmla="*/ 0 w 39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93">
                    <a:moveTo>
                      <a:pt x="0" y="93"/>
                    </a:moveTo>
                    <a:lnTo>
                      <a:pt x="0" y="0"/>
                    </a:lnTo>
                    <a:lnTo>
                      <a:pt x="39" y="7"/>
                    </a:lnTo>
                    <a:lnTo>
                      <a:pt x="39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4850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41" name="Freeform 220"/>
              <p:cNvSpPr>
                <a:spLocks/>
              </p:cNvSpPr>
              <p:nvPr/>
            </p:nvSpPr>
            <p:spPr bwMode="auto">
              <a:xfrm>
                <a:off x="5470" y="3754"/>
                <a:ext cx="19" cy="93"/>
              </a:xfrm>
              <a:custGeom>
                <a:avLst/>
                <a:gdLst>
                  <a:gd name="T0" fmla="*/ 0 w 19"/>
                  <a:gd name="T1" fmla="*/ 93 h 93"/>
                  <a:gd name="T2" fmla="*/ 0 w 19"/>
                  <a:gd name="T3" fmla="*/ 0 h 93"/>
                  <a:gd name="T4" fmla="*/ 19 w 19"/>
                  <a:gd name="T5" fmla="*/ 7 h 93"/>
                  <a:gd name="T6" fmla="*/ 19 w 19"/>
                  <a:gd name="T7" fmla="*/ 93 h 93"/>
                  <a:gd name="T8" fmla="*/ 0 w 19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93">
                    <a:moveTo>
                      <a:pt x="0" y="93"/>
                    </a:moveTo>
                    <a:lnTo>
                      <a:pt x="0" y="0"/>
                    </a:lnTo>
                    <a:lnTo>
                      <a:pt x="19" y="7"/>
                    </a:lnTo>
                    <a:lnTo>
                      <a:pt x="19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BD4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42" name="Freeform 221"/>
              <p:cNvSpPr>
                <a:spLocks/>
              </p:cNvSpPr>
              <p:nvPr/>
            </p:nvSpPr>
            <p:spPr bwMode="auto">
              <a:xfrm>
                <a:off x="5265" y="3505"/>
                <a:ext cx="188" cy="213"/>
              </a:xfrm>
              <a:custGeom>
                <a:avLst/>
                <a:gdLst>
                  <a:gd name="T0" fmla="*/ 52 w 109"/>
                  <a:gd name="T1" fmla="*/ 123 h 123"/>
                  <a:gd name="T2" fmla="*/ 37 w 109"/>
                  <a:gd name="T3" fmla="*/ 101 h 123"/>
                  <a:gd name="T4" fmla="*/ 20 w 109"/>
                  <a:gd name="T5" fmla="*/ 90 h 123"/>
                  <a:gd name="T6" fmla="*/ 20 w 109"/>
                  <a:gd name="T7" fmla="*/ 20 h 123"/>
                  <a:gd name="T8" fmla="*/ 90 w 109"/>
                  <a:gd name="T9" fmla="*/ 20 h 123"/>
                  <a:gd name="T10" fmla="*/ 90 w 109"/>
                  <a:gd name="T11" fmla="*/ 90 h 123"/>
                  <a:gd name="T12" fmla="*/ 66 w 109"/>
                  <a:gd name="T13" fmla="*/ 103 h 123"/>
                  <a:gd name="T14" fmla="*/ 52 w 109"/>
                  <a:gd name="T15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123">
                    <a:moveTo>
                      <a:pt x="52" y="123"/>
                    </a:moveTo>
                    <a:cubicBezTo>
                      <a:pt x="37" y="101"/>
                      <a:pt x="37" y="101"/>
                      <a:pt x="37" y="101"/>
                    </a:cubicBezTo>
                    <a:cubicBezTo>
                      <a:pt x="31" y="99"/>
                      <a:pt x="25" y="95"/>
                      <a:pt x="20" y="90"/>
                    </a:cubicBezTo>
                    <a:cubicBezTo>
                      <a:pt x="0" y="70"/>
                      <a:pt x="0" y="39"/>
                      <a:pt x="20" y="20"/>
                    </a:cubicBezTo>
                    <a:cubicBezTo>
                      <a:pt x="39" y="0"/>
                      <a:pt x="71" y="0"/>
                      <a:pt x="90" y="20"/>
                    </a:cubicBezTo>
                    <a:cubicBezTo>
                      <a:pt x="109" y="39"/>
                      <a:pt x="109" y="70"/>
                      <a:pt x="90" y="90"/>
                    </a:cubicBezTo>
                    <a:cubicBezTo>
                      <a:pt x="83" y="97"/>
                      <a:pt x="75" y="101"/>
                      <a:pt x="66" y="103"/>
                    </a:cubicBezTo>
                    <a:lnTo>
                      <a:pt x="52" y="123"/>
                    </a:lnTo>
                    <a:close/>
                  </a:path>
                </a:pathLst>
              </a:custGeom>
              <a:solidFill>
                <a:srgbClr val="FBD4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43" name="Freeform 222"/>
              <p:cNvSpPr>
                <a:spLocks/>
              </p:cNvSpPr>
              <p:nvPr/>
            </p:nvSpPr>
            <p:spPr bwMode="auto">
              <a:xfrm>
                <a:off x="5293" y="3533"/>
                <a:ext cx="134" cy="135"/>
              </a:xfrm>
              <a:custGeom>
                <a:avLst/>
                <a:gdLst>
                  <a:gd name="T0" fmla="*/ 64 w 78"/>
                  <a:gd name="T1" fmla="*/ 14 h 78"/>
                  <a:gd name="T2" fmla="*/ 64 w 78"/>
                  <a:gd name="T3" fmla="*/ 64 h 78"/>
                  <a:gd name="T4" fmla="*/ 13 w 78"/>
                  <a:gd name="T5" fmla="*/ 64 h 78"/>
                  <a:gd name="T6" fmla="*/ 13 w 78"/>
                  <a:gd name="T7" fmla="*/ 14 h 78"/>
                  <a:gd name="T8" fmla="*/ 64 w 78"/>
                  <a:gd name="T9" fmla="*/ 1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78">
                    <a:moveTo>
                      <a:pt x="64" y="14"/>
                    </a:moveTo>
                    <a:cubicBezTo>
                      <a:pt x="78" y="28"/>
                      <a:pt x="78" y="50"/>
                      <a:pt x="64" y="64"/>
                    </a:cubicBezTo>
                    <a:cubicBezTo>
                      <a:pt x="50" y="78"/>
                      <a:pt x="27" y="78"/>
                      <a:pt x="13" y="64"/>
                    </a:cubicBezTo>
                    <a:cubicBezTo>
                      <a:pt x="0" y="50"/>
                      <a:pt x="0" y="28"/>
                      <a:pt x="13" y="14"/>
                    </a:cubicBezTo>
                    <a:cubicBezTo>
                      <a:pt x="27" y="0"/>
                      <a:pt x="50" y="0"/>
                      <a:pt x="64" y="14"/>
                    </a:cubicBezTo>
                    <a:close/>
                  </a:path>
                </a:pathLst>
              </a:custGeom>
              <a:solidFill>
                <a:srgbClr val="FBDA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44" name="Freeform 223"/>
              <p:cNvSpPr>
                <a:spLocks noEditPoints="1"/>
              </p:cNvSpPr>
              <p:nvPr/>
            </p:nvSpPr>
            <p:spPr bwMode="auto">
              <a:xfrm>
                <a:off x="5322" y="3566"/>
                <a:ext cx="74" cy="69"/>
              </a:xfrm>
              <a:custGeom>
                <a:avLst/>
                <a:gdLst>
                  <a:gd name="T0" fmla="*/ 18 w 43"/>
                  <a:gd name="T1" fmla="*/ 11 h 40"/>
                  <a:gd name="T2" fmla="*/ 9 w 43"/>
                  <a:gd name="T3" fmla="*/ 24 h 40"/>
                  <a:gd name="T4" fmla="*/ 0 w 43"/>
                  <a:gd name="T5" fmla="*/ 12 h 40"/>
                  <a:gd name="T6" fmla="*/ 9 w 43"/>
                  <a:gd name="T7" fmla="*/ 0 h 40"/>
                  <a:gd name="T8" fmla="*/ 18 w 43"/>
                  <a:gd name="T9" fmla="*/ 11 h 40"/>
                  <a:gd name="T10" fmla="*/ 4 w 43"/>
                  <a:gd name="T11" fmla="*/ 12 h 40"/>
                  <a:gd name="T12" fmla="*/ 9 w 43"/>
                  <a:gd name="T13" fmla="*/ 20 h 40"/>
                  <a:gd name="T14" fmla="*/ 14 w 43"/>
                  <a:gd name="T15" fmla="*/ 12 h 40"/>
                  <a:gd name="T16" fmla="*/ 9 w 43"/>
                  <a:gd name="T17" fmla="*/ 3 h 40"/>
                  <a:gd name="T18" fmla="*/ 4 w 43"/>
                  <a:gd name="T19" fmla="*/ 12 h 40"/>
                  <a:gd name="T20" fmla="*/ 9 w 43"/>
                  <a:gd name="T21" fmla="*/ 40 h 40"/>
                  <a:gd name="T22" fmla="*/ 31 w 43"/>
                  <a:gd name="T23" fmla="*/ 0 h 40"/>
                  <a:gd name="T24" fmla="*/ 35 w 43"/>
                  <a:gd name="T25" fmla="*/ 0 h 40"/>
                  <a:gd name="T26" fmla="*/ 12 w 43"/>
                  <a:gd name="T27" fmla="*/ 40 h 40"/>
                  <a:gd name="T28" fmla="*/ 9 w 43"/>
                  <a:gd name="T29" fmla="*/ 40 h 40"/>
                  <a:gd name="T30" fmla="*/ 43 w 43"/>
                  <a:gd name="T31" fmla="*/ 27 h 40"/>
                  <a:gd name="T32" fmla="*/ 34 w 43"/>
                  <a:gd name="T33" fmla="*/ 40 h 40"/>
                  <a:gd name="T34" fmla="*/ 25 w 43"/>
                  <a:gd name="T35" fmla="*/ 28 h 40"/>
                  <a:gd name="T36" fmla="*/ 35 w 43"/>
                  <a:gd name="T37" fmla="*/ 16 h 40"/>
                  <a:gd name="T38" fmla="*/ 43 w 43"/>
                  <a:gd name="T39" fmla="*/ 27 h 40"/>
                  <a:gd name="T40" fmla="*/ 29 w 43"/>
                  <a:gd name="T41" fmla="*/ 28 h 40"/>
                  <a:gd name="T42" fmla="*/ 34 w 43"/>
                  <a:gd name="T43" fmla="*/ 36 h 40"/>
                  <a:gd name="T44" fmla="*/ 39 w 43"/>
                  <a:gd name="T45" fmla="*/ 28 h 40"/>
                  <a:gd name="T46" fmla="*/ 34 w 43"/>
                  <a:gd name="T47" fmla="*/ 19 h 40"/>
                  <a:gd name="T48" fmla="*/ 29 w 43"/>
                  <a:gd name="T49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40">
                    <a:moveTo>
                      <a:pt x="18" y="11"/>
                    </a:moveTo>
                    <a:cubicBezTo>
                      <a:pt x="18" y="20"/>
                      <a:pt x="14" y="24"/>
                      <a:pt x="9" y="24"/>
                    </a:cubicBezTo>
                    <a:cubicBezTo>
                      <a:pt x="4" y="24"/>
                      <a:pt x="0" y="20"/>
                      <a:pt x="0" y="12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5" y="0"/>
                      <a:pt x="18" y="4"/>
                      <a:pt x="18" y="11"/>
                    </a:cubicBezTo>
                    <a:close/>
                    <a:moveTo>
                      <a:pt x="4" y="12"/>
                    </a:moveTo>
                    <a:cubicBezTo>
                      <a:pt x="4" y="17"/>
                      <a:pt x="6" y="20"/>
                      <a:pt x="9" y="20"/>
                    </a:cubicBezTo>
                    <a:cubicBezTo>
                      <a:pt x="13" y="20"/>
                      <a:pt x="14" y="17"/>
                      <a:pt x="14" y="12"/>
                    </a:cubicBezTo>
                    <a:cubicBezTo>
                      <a:pt x="14" y="7"/>
                      <a:pt x="13" y="3"/>
                      <a:pt x="9" y="3"/>
                    </a:cubicBezTo>
                    <a:cubicBezTo>
                      <a:pt x="6" y="3"/>
                      <a:pt x="4" y="7"/>
                      <a:pt x="4" y="12"/>
                    </a:cubicBezTo>
                    <a:close/>
                    <a:moveTo>
                      <a:pt x="9" y="4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2" y="40"/>
                      <a:pt x="12" y="40"/>
                      <a:pt x="12" y="40"/>
                    </a:cubicBezTo>
                    <a:lnTo>
                      <a:pt x="9" y="40"/>
                    </a:lnTo>
                    <a:close/>
                    <a:moveTo>
                      <a:pt x="43" y="27"/>
                    </a:moveTo>
                    <a:cubicBezTo>
                      <a:pt x="43" y="36"/>
                      <a:pt x="39" y="40"/>
                      <a:pt x="34" y="40"/>
                    </a:cubicBezTo>
                    <a:cubicBezTo>
                      <a:pt x="29" y="40"/>
                      <a:pt x="25" y="36"/>
                      <a:pt x="25" y="28"/>
                    </a:cubicBezTo>
                    <a:cubicBezTo>
                      <a:pt x="25" y="20"/>
                      <a:pt x="29" y="16"/>
                      <a:pt x="35" y="16"/>
                    </a:cubicBezTo>
                    <a:cubicBezTo>
                      <a:pt x="40" y="16"/>
                      <a:pt x="43" y="20"/>
                      <a:pt x="43" y="27"/>
                    </a:cubicBezTo>
                    <a:close/>
                    <a:moveTo>
                      <a:pt x="29" y="28"/>
                    </a:moveTo>
                    <a:cubicBezTo>
                      <a:pt x="29" y="33"/>
                      <a:pt x="31" y="36"/>
                      <a:pt x="34" y="36"/>
                    </a:cubicBezTo>
                    <a:cubicBezTo>
                      <a:pt x="38" y="36"/>
                      <a:pt x="39" y="33"/>
                      <a:pt x="39" y="28"/>
                    </a:cubicBezTo>
                    <a:cubicBezTo>
                      <a:pt x="39" y="23"/>
                      <a:pt x="38" y="19"/>
                      <a:pt x="34" y="19"/>
                    </a:cubicBezTo>
                    <a:cubicBezTo>
                      <a:pt x="31" y="19"/>
                      <a:pt x="29" y="23"/>
                      <a:pt x="29" y="28"/>
                    </a:cubicBezTo>
                    <a:close/>
                  </a:path>
                </a:pathLst>
              </a:custGeom>
              <a:solidFill>
                <a:srgbClr val="5366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45" name="Freeform 224"/>
              <p:cNvSpPr>
                <a:spLocks noEditPoints="1"/>
              </p:cNvSpPr>
              <p:nvPr/>
            </p:nvSpPr>
            <p:spPr bwMode="auto">
              <a:xfrm>
                <a:off x="6305" y="3547"/>
                <a:ext cx="14" cy="69"/>
              </a:xfrm>
              <a:custGeom>
                <a:avLst/>
                <a:gdLst>
                  <a:gd name="T0" fmla="*/ 4 w 8"/>
                  <a:gd name="T1" fmla="*/ 18 h 40"/>
                  <a:gd name="T2" fmla="*/ 0 w 8"/>
                  <a:gd name="T3" fmla="*/ 23 h 40"/>
                  <a:gd name="T4" fmla="*/ 0 w 8"/>
                  <a:gd name="T5" fmla="*/ 40 h 40"/>
                  <a:gd name="T6" fmla="*/ 8 w 8"/>
                  <a:gd name="T7" fmla="*/ 39 h 40"/>
                  <a:gd name="T8" fmla="*/ 8 w 8"/>
                  <a:gd name="T9" fmla="*/ 23 h 40"/>
                  <a:gd name="T10" fmla="*/ 4 w 8"/>
                  <a:gd name="T11" fmla="*/ 18 h 40"/>
                  <a:gd name="T12" fmla="*/ 8 w 8"/>
                  <a:gd name="T13" fmla="*/ 0 h 40"/>
                  <a:gd name="T14" fmla="*/ 3 w 8"/>
                  <a:gd name="T15" fmla="*/ 1 h 40"/>
                  <a:gd name="T16" fmla="*/ 5 w 8"/>
                  <a:gd name="T17" fmla="*/ 1 h 40"/>
                  <a:gd name="T18" fmla="*/ 8 w 8"/>
                  <a:gd name="T19" fmla="*/ 1 h 40"/>
                  <a:gd name="T20" fmla="*/ 8 w 8"/>
                  <a:gd name="T2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40">
                    <a:moveTo>
                      <a:pt x="4" y="18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3" y="39"/>
                      <a:pt x="5" y="39"/>
                      <a:pt x="8" y="39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4" y="18"/>
                      <a:pt x="4" y="18"/>
                      <a:pt x="4" y="18"/>
                    </a:cubicBezTo>
                    <a:moveTo>
                      <a:pt x="8" y="0"/>
                    </a:moveTo>
                    <a:cubicBezTo>
                      <a:pt x="6" y="0"/>
                      <a:pt x="5" y="1"/>
                      <a:pt x="3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B3B2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46" name="Freeform 225"/>
              <p:cNvSpPr>
                <a:spLocks/>
              </p:cNvSpPr>
              <p:nvPr/>
            </p:nvSpPr>
            <p:spPr bwMode="auto">
              <a:xfrm>
                <a:off x="6305" y="3614"/>
                <a:ext cx="14" cy="92"/>
              </a:xfrm>
              <a:custGeom>
                <a:avLst/>
                <a:gdLst>
                  <a:gd name="T0" fmla="*/ 8 w 8"/>
                  <a:gd name="T1" fmla="*/ 0 h 53"/>
                  <a:gd name="T2" fmla="*/ 0 w 8"/>
                  <a:gd name="T3" fmla="*/ 1 h 53"/>
                  <a:gd name="T4" fmla="*/ 0 w 8"/>
                  <a:gd name="T5" fmla="*/ 53 h 53"/>
                  <a:gd name="T6" fmla="*/ 6 w 8"/>
                  <a:gd name="T7" fmla="*/ 41 h 53"/>
                  <a:gd name="T8" fmla="*/ 8 w 8"/>
                  <a:gd name="T9" fmla="*/ 25 h 53"/>
                  <a:gd name="T10" fmla="*/ 8 w 8"/>
                  <a:gd name="T11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3">
                    <a:moveTo>
                      <a:pt x="8" y="0"/>
                    </a:moveTo>
                    <a:cubicBezTo>
                      <a:pt x="5" y="0"/>
                      <a:pt x="3" y="0"/>
                      <a:pt x="0" y="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2" y="49"/>
                      <a:pt x="4" y="45"/>
                      <a:pt x="6" y="41"/>
                    </a:cubicBezTo>
                    <a:cubicBezTo>
                      <a:pt x="6" y="36"/>
                      <a:pt x="6" y="30"/>
                      <a:pt x="8" y="25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B3B2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47" name="Freeform 226"/>
              <p:cNvSpPr>
                <a:spLocks/>
              </p:cNvSpPr>
              <p:nvPr/>
            </p:nvSpPr>
            <p:spPr bwMode="auto">
              <a:xfrm>
                <a:off x="6305" y="3685"/>
                <a:ext cx="14" cy="36"/>
              </a:xfrm>
              <a:custGeom>
                <a:avLst/>
                <a:gdLst>
                  <a:gd name="T0" fmla="*/ 6 w 8"/>
                  <a:gd name="T1" fmla="*/ 0 h 21"/>
                  <a:gd name="T2" fmla="*/ 0 w 8"/>
                  <a:gd name="T3" fmla="*/ 12 h 21"/>
                  <a:gd name="T4" fmla="*/ 0 w 8"/>
                  <a:gd name="T5" fmla="*/ 21 h 21"/>
                  <a:gd name="T6" fmla="*/ 8 w 8"/>
                  <a:gd name="T7" fmla="*/ 21 h 21"/>
                  <a:gd name="T8" fmla="*/ 8 w 8"/>
                  <a:gd name="T9" fmla="*/ 8 h 21"/>
                  <a:gd name="T10" fmla="*/ 6 w 8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1">
                    <a:moveTo>
                      <a:pt x="6" y="0"/>
                    </a:moveTo>
                    <a:cubicBezTo>
                      <a:pt x="4" y="4"/>
                      <a:pt x="2" y="8"/>
                      <a:pt x="0" y="1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6"/>
                      <a:pt x="6" y="3"/>
                      <a:pt x="6" y="0"/>
                    </a:cubicBezTo>
                  </a:path>
                </a:pathLst>
              </a:custGeom>
              <a:solidFill>
                <a:srgbClr val="B3B2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48" name="Freeform 227"/>
              <p:cNvSpPr>
                <a:spLocks/>
              </p:cNvSpPr>
              <p:nvPr/>
            </p:nvSpPr>
            <p:spPr bwMode="auto">
              <a:xfrm>
                <a:off x="6315" y="3657"/>
                <a:ext cx="4" cy="42"/>
              </a:xfrm>
              <a:custGeom>
                <a:avLst/>
                <a:gdLst>
                  <a:gd name="T0" fmla="*/ 2 w 2"/>
                  <a:gd name="T1" fmla="*/ 0 h 24"/>
                  <a:gd name="T2" fmla="*/ 0 w 2"/>
                  <a:gd name="T3" fmla="*/ 16 h 24"/>
                  <a:gd name="T4" fmla="*/ 2 w 2"/>
                  <a:gd name="T5" fmla="*/ 24 h 24"/>
                  <a:gd name="T6" fmla="*/ 2 w 2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4">
                    <a:moveTo>
                      <a:pt x="2" y="0"/>
                    </a:moveTo>
                    <a:cubicBezTo>
                      <a:pt x="0" y="5"/>
                      <a:pt x="0" y="11"/>
                      <a:pt x="0" y="16"/>
                    </a:cubicBezTo>
                    <a:cubicBezTo>
                      <a:pt x="0" y="19"/>
                      <a:pt x="1" y="22"/>
                      <a:pt x="2" y="24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ABA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49" name="Freeform 228"/>
              <p:cNvSpPr>
                <a:spLocks/>
              </p:cNvSpPr>
              <p:nvPr/>
            </p:nvSpPr>
            <p:spPr bwMode="auto">
              <a:xfrm>
                <a:off x="6277" y="3843"/>
                <a:ext cx="16" cy="2"/>
              </a:xfrm>
              <a:custGeom>
                <a:avLst/>
                <a:gdLst>
                  <a:gd name="T0" fmla="*/ 14 w 16"/>
                  <a:gd name="T1" fmla="*/ 0 h 2"/>
                  <a:gd name="T2" fmla="*/ 0 w 16"/>
                  <a:gd name="T3" fmla="*/ 0 h 2"/>
                  <a:gd name="T4" fmla="*/ 2 w 16"/>
                  <a:gd name="T5" fmla="*/ 2 h 2"/>
                  <a:gd name="T6" fmla="*/ 16 w 16"/>
                  <a:gd name="T7" fmla="*/ 2 h 2"/>
                  <a:gd name="T8" fmla="*/ 14 w 1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">
                    <a:moveTo>
                      <a:pt x="14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16" y="2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B3B2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50" name="Freeform 229"/>
              <p:cNvSpPr>
                <a:spLocks/>
              </p:cNvSpPr>
              <p:nvPr/>
            </p:nvSpPr>
            <p:spPr bwMode="auto">
              <a:xfrm>
                <a:off x="6277" y="3843"/>
                <a:ext cx="16" cy="2"/>
              </a:xfrm>
              <a:custGeom>
                <a:avLst/>
                <a:gdLst>
                  <a:gd name="T0" fmla="*/ 14 w 16"/>
                  <a:gd name="T1" fmla="*/ 0 h 2"/>
                  <a:gd name="T2" fmla="*/ 0 w 16"/>
                  <a:gd name="T3" fmla="*/ 0 h 2"/>
                  <a:gd name="T4" fmla="*/ 2 w 16"/>
                  <a:gd name="T5" fmla="*/ 2 h 2"/>
                  <a:gd name="T6" fmla="*/ 16 w 16"/>
                  <a:gd name="T7" fmla="*/ 2 h 2"/>
                  <a:gd name="T8" fmla="*/ 14 w 1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">
                    <a:moveTo>
                      <a:pt x="14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16" y="2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51" name="Freeform 230"/>
              <p:cNvSpPr>
                <a:spLocks noEditPoints="1"/>
              </p:cNvSpPr>
              <p:nvPr/>
            </p:nvSpPr>
            <p:spPr bwMode="auto">
              <a:xfrm>
                <a:off x="6949" y="3438"/>
                <a:ext cx="106" cy="416"/>
              </a:xfrm>
              <a:custGeom>
                <a:avLst/>
                <a:gdLst>
                  <a:gd name="T0" fmla="*/ 62 w 62"/>
                  <a:gd name="T1" fmla="*/ 228 h 241"/>
                  <a:gd name="T2" fmla="*/ 54 w 62"/>
                  <a:gd name="T3" fmla="*/ 228 h 241"/>
                  <a:gd name="T4" fmla="*/ 54 w 62"/>
                  <a:gd name="T5" fmla="*/ 233 h 241"/>
                  <a:gd name="T6" fmla="*/ 49 w 62"/>
                  <a:gd name="T7" fmla="*/ 239 h 241"/>
                  <a:gd name="T8" fmla="*/ 45 w 62"/>
                  <a:gd name="T9" fmla="*/ 241 h 241"/>
                  <a:gd name="T10" fmla="*/ 0 w 62"/>
                  <a:gd name="T11" fmla="*/ 241 h 241"/>
                  <a:gd name="T12" fmla="*/ 53 w 62"/>
                  <a:gd name="T13" fmla="*/ 241 h 241"/>
                  <a:gd name="T14" fmla="*/ 57 w 62"/>
                  <a:gd name="T15" fmla="*/ 239 h 241"/>
                  <a:gd name="T16" fmla="*/ 62 w 62"/>
                  <a:gd name="T17" fmla="*/ 233 h 241"/>
                  <a:gd name="T18" fmla="*/ 62 w 62"/>
                  <a:gd name="T19" fmla="*/ 228 h 241"/>
                  <a:gd name="T20" fmla="*/ 43 w 62"/>
                  <a:gd name="T21" fmla="*/ 210 h 241"/>
                  <a:gd name="T22" fmla="*/ 35 w 62"/>
                  <a:gd name="T23" fmla="*/ 210 h 241"/>
                  <a:gd name="T24" fmla="*/ 35 w 62"/>
                  <a:gd name="T25" fmla="*/ 222 h 241"/>
                  <a:gd name="T26" fmla="*/ 43 w 62"/>
                  <a:gd name="T27" fmla="*/ 222 h 241"/>
                  <a:gd name="T28" fmla="*/ 43 w 62"/>
                  <a:gd name="T29" fmla="*/ 210 h 241"/>
                  <a:gd name="T30" fmla="*/ 43 w 62"/>
                  <a:gd name="T31" fmla="*/ 193 h 241"/>
                  <a:gd name="T32" fmla="*/ 35 w 62"/>
                  <a:gd name="T33" fmla="*/ 193 h 241"/>
                  <a:gd name="T34" fmla="*/ 35 w 62"/>
                  <a:gd name="T35" fmla="*/ 205 h 241"/>
                  <a:gd name="T36" fmla="*/ 43 w 62"/>
                  <a:gd name="T37" fmla="*/ 205 h 241"/>
                  <a:gd name="T38" fmla="*/ 43 w 62"/>
                  <a:gd name="T39" fmla="*/ 193 h 241"/>
                  <a:gd name="T40" fmla="*/ 43 w 62"/>
                  <a:gd name="T41" fmla="*/ 175 h 241"/>
                  <a:gd name="T42" fmla="*/ 35 w 62"/>
                  <a:gd name="T43" fmla="*/ 175 h 241"/>
                  <a:gd name="T44" fmla="*/ 35 w 62"/>
                  <a:gd name="T45" fmla="*/ 187 h 241"/>
                  <a:gd name="T46" fmla="*/ 43 w 62"/>
                  <a:gd name="T47" fmla="*/ 187 h 241"/>
                  <a:gd name="T48" fmla="*/ 43 w 62"/>
                  <a:gd name="T49" fmla="*/ 175 h 241"/>
                  <a:gd name="T50" fmla="*/ 43 w 62"/>
                  <a:gd name="T51" fmla="*/ 157 h 241"/>
                  <a:gd name="T52" fmla="*/ 35 w 62"/>
                  <a:gd name="T53" fmla="*/ 157 h 241"/>
                  <a:gd name="T54" fmla="*/ 35 w 62"/>
                  <a:gd name="T55" fmla="*/ 169 h 241"/>
                  <a:gd name="T56" fmla="*/ 43 w 62"/>
                  <a:gd name="T57" fmla="*/ 169 h 241"/>
                  <a:gd name="T58" fmla="*/ 43 w 62"/>
                  <a:gd name="T59" fmla="*/ 157 h 241"/>
                  <a:gd name="T60" fmla="*/ 43 w 62"/>
                  <a:gd name="T61" fmla="*/ 139 h 241"/>
                  <a:gd name="T62" fmla="*/ 35 w 62"/>
                  <a:gd name="T63" fmla="*/ 139 h 241"/>
                  <a:gd name="T64" fmla="*/ 35 w 62"/>
                  <a:gd name="T65" fmla="*/ 151 h 241"/>
                  <a:gd name="T66" fmla="*/ 43 w 62"/>
                  <a:gd name="T67" fmla="*/ 151 h 241"/>
                  <a:gd name="T68" fmla="*/ 43 w 62"/>
                  <a:gd name="T69" fmla="*/ 139 h 241"/>
                  <a:gd name="T70" fmla="*/ 43 w 62"/>
                  <a:gd name="T71" fmla="*/ 121 h 241"/>
                  <a:gd name="T72" fmla="*/ 35 w 62"/>
                  <a:gd name="T73" fmla="*/ 121 h 241"/>
                  <a:gd name="T74" fmla="*/ 35 w 62"/>
                  <a:gd name="T75" fmla="*/ 133 h 241"/>
                  <a:gd name="T76" fmla="*/ 43 w 62"/>
                  <a:gd name="T77" fmla="*/ 133 h 241"/>
                  <a:gd name="T78" fmla="*/ 43 w 62"/>
                  <a:gd name="T79" fmla="*/ 121 h 241"/>
                  <a:gd name="T80" fmla="*/ 43 w 62"/>
                  <a:gd name="T81" fmla="*/ 104 h 241"/>
                  <a:gd name="T82" fmla="*/ 35 w 62"/>
                  <a:gd name="T83" fmla="*/ 104 h 241"/>
                  <a:gd name="T84" fmla="*/ 35 w 62"/>
                  <a:gd name="T85" fmla="*/ 115 h 241"/>
                  <a:gd name="T86" fmla="*/ 43 w 62"/>
                  <a:gd name="T87" fmla="*/ 115 h 241"/>
                  <a:gd name="T88" fmla="*/ 43 w 62"/>
                  <a:gd name="T89" fmla="*/ 104 h 241"/>
                  <a:gd name="T90" fmla="*/ 43 w 62"/>
                  <a:gd name="T91" fmla="*/ 86 h 241"/>
                  <a:gd name="T92" fmla="*/ 35 w 62"/>
                  <a:gd name="T93" fmla="*/ 86 h 241"/>
                  <a:gd name="T94" fmla="*/ 35 w 62"/>
                  <a:gd name="T95" fmla="*/ 98 h 241"/>
                  <a:gd name="T96" fmla="*/ 43 w 62"/>
                  <a:gd name="T97" fmla="*/ 98 h 241"/>
                  <a:gd name="T98" fmla="*/ 43 w 62"/>
                  <a:gd name="T99" fmla="*/ 86 h 241"/>
                  <a:gd name="T100" fmla="*/ 43 w 62"/>
                  <a:gd name="T101" fmla="*/ 46 h 241"/>
                  <a:gd name="T102" fmla="*/ 35 w 62"/>
                  <a:gd name="T103" fmla="*/ 46 h 241"/>
                  <a:gd name="T104" fmla="*/ 35 w 62"/>
                  <a:gd name="T105" fmla="*/ 80 h 241"/>
                  <a:gd name="T106" fmla="*/ 43 w 62"/>
                  <a:gd name="T107" fmla="*/ 80 h 241"/>
                  <a:gd name="T108" fmla="*/ 43 w 62"/>
                  <a:gd name="T109" fmla="*/ 46 h 241"/>
                  <a:gd name="T110" fmla="*/ 41 w 62"/>
                  <a:gd name="T111" fmla="*/ 0 h 241"/>
                  <a:gd name="T112" fmla="*/ 33 w 62"/>
                  <a:gd name="T113" fmla="*/ 0 h 241"/>
                  <a:gd name="T114" fmla="*/ 35 w 62"/>
                  <a:gd name="T115" fmla="*/ 9 h 241"/>
                  <a:gd name="T116" fmla="*/ 35 w 62"/>
                  <a:gd name="T117" fmla="*/ 35 h 241"/>
                  <a:gd name="T118" fmla="*/ 43 w 62"/>
                  <a:gd name="T119" fmla="*/ 35 h 241"/>
                  <a:gd name="T120" fmla="*/ 43 w 62"/>
                  <a:gd name="T121" fmla="*/ 9 h 241"/>
                  <a:gd name="T122" fmla="*/ 41 w 62"/>
                  <a:gd name="T12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2" h="241">
                    <a:moveTo>
                      <a:pt x="62" y="228"/>
                    </a:moveTo>
                    <a:cubicBezTo>
                      <a:pt x="54" y="228"/>
                      <a:pt x="54" y="228"/>
                      <a:pt x="54" y="228"/>
                    </a:cubicBezTo>
                    <a:cubicBezTo>
                      <a:pt x="54" y="233"/>
                      <a:pt x="54" y="233"/>
                      <a:pt x="54" y="233"/>
                    </a:cubicBezTo>
                    <a:cubicBezTo>
                      <a:pt x="49" y="239"/>
                      <a:pt x="49" y="239"/>
                      <a:pt x="49" y="239"/>
                    </a:cubicBezTo>
                    <a:cubicBezTo>
                      <a:pt x="48" y="240"/>
                      <a:pt x="47" y="241"/>
                      <a:pt x="45" y="241"/>
                    </a:cubicBezTo>
                    <a:cubicBezTo>
                      <a:pt x="0" y="241"/>
                      <a:pt x="0" y="241"/>
                      <a:pt x="0" y="241"/>
                    </a:cubicBezTo>
                    <a:cubicBezTo>
                      <a:pt x="53" y="241"/>
                      <a:pt x="53" y="241"/>
                      <a:pt x="53" y="241"/>
                    </a:cubicBezTo>
                    <a:cubicBezTo>
                      <a:pt x="55" y="241"/>
                      <a:pt x="56" y="240"/>
                      <a:pt x="57" y="239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28"/>
                      <a:pt x="62" y="228"/>
                      <a:pt x="62" y="228"/>
                    </a:cubicBezTo>
                    <a:moveTo>
                      <a:pt x="43" y="210"/>
                    </a:moveTo>
                    <a:cubicBezTo>
                      <a:pt x="35" y="210"/>
                      <a:pt x="35" y="210"/>
                      <a:pt x="35" y="210"/>
                    </a:cubicBezTo>
                    <a:cubicBezTo>
                      <a:pt x="35" y="216"/>
                      <a:pt x="35" y="220"/>
                      <a:pt x="35" y="222"/>
                    </a:cubicBezTo>
                    <a:cubicBezTo>
                      <a:pt x="43" y="222"/>
                      <a:pt x="43" y="222"/>
                      <a:pt x="43" y="222"/>
                    </a:cubicBezTo>
                    <a:cubicBezTo>
                      <a:pt x="43" y="220"/>
                      <a:pt x="43" y="216"/>
                      <a:pt x="43" y="210"/>
                    </a:cubicBezTo>
                    <a:moveTo>
                      <a:pt x="43" y="193"/>
                    </a:moveTo>
                    <a:cubicBezTo>
                      <a:pt x="35" y="193"/>
                      <a:pt x="35" y="193"/>
                      <a:pt x="35" y="193"/>
                    </a:cubicBezTo>
                    <a:cubicBezTo>
                      <a:pt x="35" y="205"/>
                      <a:pt x="35" y="205"/>
                      <a:pt x="35" y="205"/>
                    </a:cubicBezTo>
                    <a:cubicBezTo>
                      <a:pt x="43" y="205"/>
                      <a:pt x="43" y="205"/>
                      <a:pt x="43" y="205"/>
                    </a:cubicBezTo>
                    <a:cubicBezTo>
                      <a:pt x="43" y="193"/>
                      <a:pt x="43" y="193"/>
                      <a:pt x="43" y="193"/>
                    </a:cubicBezTo>
                    <a:moveTo>
                      <a:pt x="43" y="175"/>
                    </a:moveTo>
                    <a:cubicBezTo>
                      <a:pt x="35" y="175"/>
                      <a:pt x="35" y="175"/>
                      <a:pt x="35" y="175"/>
                    </a:cubicBezTo>
                    <a:cubicBezTo>
                      <a:pt x="35" y="187"/>
                      <a:pt x="35" y="187"/>
                      <a:pt x="35" y="187"/>
                    </a:cubicBezTo>
                    <a:cubicBezTo>
                      <a:pt x="43" y="187"/>
                      <a:pt x="43" y="187"/>
                      <a:pt x="43" y="187"/>
                    </a:cubicBezTo>
                    <a:cubicBezTo>
                      <a:pt x="43" y="175"/>
                      <a:pt x="43" y="175"/>
                      <a:pt x="43" y="175"/>
                    </a:cubicBezTo>
                    <a:moveTo>
                      <a:pt x="43" y="157"/>
                    </a:moveTo>
                    <a:cubicBezTo>
                      <a:pt x="35" y="157"/>
                      <a:pt x="35" y="157"/>
                      <a:pt x="35" y="157"/>
                    </a:cubicBezTo>
                    <a:cubicBezTo>
                      <a:pt x="35" y="169"/>
                      <a:pt x="35" y="169"/>
                      <a:pt x="35" y="169"/>
                    </a:cubicBezTo>
                    <a:cubicBezTo>
                      <a:pt x="43" y="169"/>
                      <a:pt x="43" y="169"/>
                      <a:pt x="43" y="169"/>
                    </a:cubicBezTo>
                    <a:cubicBezTo>
                      <a:pt x="43" y="157"/>
                      <a:pt x="43" y="157"/>
                      <a:pt x="43" y="157"/>
                    </a:cubicBezTo>
                    <a:moveTo>
                      <a:pt x="43" y="139"/>
                    </a:moveTo>
                    <a:cubicBezTo>
                      <a:pt x="35" y="139"/>
                      <a:pt x="35" y="139"/>
                      <a:pt x="35" y="139"/>
                    </a:cubicBezTo>
                    <a:cubicBezTo>
                      <a:pt x="35" y="151"/>
                      <a:pt x="35" y="151"/>
                      <a:pt x="35" y="151"/>
                    </a:cubicBezTo>
                    <a:cubicBezTo>
                      <a:pt x="43" y="151"/>
                      <a:pt x="43" y="151"/>
                      <a:pt x="43" y="151"/>
                    </a:cubicBezTo>
                    <a:cubicBezTo>
                      <a:pt x="43" y="139"/>
                      <a:pt x="43" y="139"/>
                      <a:pt x="43" y="139"/>
                    </a:cubicBezTo>
                    <a:moveTo>
                      <a:pt x="43" y="121"/>
                    </a:moveTo>
                    <a:cubicBezTo>
                      <a:pt x="35" y="121"/>
                      <a:pt x="35" y="121"/>
                      <a:pt x="35" y="121"/>
                    </a:cubicBezTo>
                    <a:cubicBezTo>
                      <a:pt x="35" y="133"/>
                      <a:pt x="35" y="133"/>
                      <a:pt x="35" y="133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3" y="121"/>
                      <a:pt x="43" y="121"/>
                      <a:pt x="43" y="121"/>
                    </a:cubicBezTo>
                    <a:moveTo>
                      <a:pt x="43" y="104"/>
                    </a:move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15"/>
                      <a:pt x="35" y="115"/>
                      <a:pt x="35" y="115"/>
                    </a:cubicBezTo>
                    <a:cubicBezTo>
                      <a:pt x="43" y="115"/>
                      <a:pt x="43" y="115"/>
                      <a:pt x="43" y="115"/>
                    </a:cubicBezTo>
                    <a:cubicBezTo>
                      <a:pt x="43" y="104"/>
                      <a:pt x="43" y="104"/>
                      <a:pt x="43" y="104"/>
                    </a:cubicBezTo>
                    <a:moveTo>
                      <a:pt x="43" y="86"/>
                    </a:moveTo>
                    <a:cubicBezTo>
                      <a:pt x="35" y="86"/>
                      <a:pt x="35" y="86"/>
                      <a:pt x="35" y="86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43" y="98"/>
                      <a:pt x="43" y="98"/>
                      <a:pt x="43" y="98"/>
                    </a:cubicBezTo>
                    <a:cubicBezTo>
                      <a:pt x="43" y="86"/>
                      <a:pt x="43" y="86"/>
                      <a:pt x="43" y="86"/>
                    </a:cubicBezTo>
                    <a:moveTo>
                      <a:pt x="43" y="46"/>
                    </a:moveTo>
                    <a:cubicBezTo>
                      <a:pt x="35" y="46"/>
                      <a:pt x="35" y="46"/>
                      <a:pt x="35" y="46"/>
                    </a:cubicBezTo>
                    <a:cubicBezTo>
                      <a:pt x="35" y="80"/>
                      <a:pt x="35" y="80"/>
                      <a:pt x="35" y="80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3" y="46"/>
                      <a:pt x="43" y="46"/>
                      <a:pt x="43" y="46"/>
                    </a:cubicBezTo>
                    <a:moveTo>
                      <a:pt x="41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35" y="2"/>
                      <a:pt x="35" y="5"/>
                      <a:pt x="35" y="9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5"/>
                      <a:pt x="43" y="2"/>
                      <a:pt x="41" y="0"/>
                    </a:cubicBezTo>
                  </a:path>
                </a:pathLst>
              </a:custGeom>
              <a:solidFill>
                <a:srgbClr val="B3B2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52" name="Rectangle 231"/>
              <p:cNvSpPr>
                <a:spLocks noChangeArrowheads="1"/>
              </p:cNvSpPr>
              <p:nvPr/>
            </p:nvSpPr>
            <p:spPr bwMode="auto">
              <a:xfrm>
                <a:off x="7009" y="3499"/>
                <a:ext cx="14" cy="19"/>
              </a:xfrm>
              <a:prstGeom prst="rect">
                <a:avLst/>
              </a:prstGeom>
              <a:solidFill>
                <a:srgbClr val="9C9D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53" name="Rectangle 232"/>
              <p:cNvSpPr>
                <a:spLocks noChangeArrowheads="1"/>
              </p:cNvSpPr>
              <p:nvPr/>
            </p:nvSpPr>
            <p:spPr bwMode="auto">
              <a:xfrm>
                <a:off x="7009" y="3499"/>
                <a:ext cx="1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54" name="Rectangle 233"/>
              <p:cNvSpPr>
                <a:spLocks noChangeArrowheads="1"/>
              </p:cNvSpPr>
              <p:nvPr/>
            </p:nvSpPr>
            <p:spPr bwMode="auto">
              <a:xfrm>
                <a:off x="7009" y="3576"/>
                <a:ext cx="14" cy="11"/>
              </a:xfrm>
              <a:prstGeom prst="rect">
                <a:avLst/>
              </a:prstGeom>
              <a:solidFill>
                <a:srgbClr val="ABA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55" name="Rectangle 234"/>
              <p:cNvSpPr>
                <a:spLocks noChangeArrowheads="1"/>
              </p:cNvSpPr>
              <p:nvPr/>
            </p:nvSpPr>
            <p:spPr bwMode="auto">
              <a:xfrm>
                <a:off x="7009" y="3576"/>
                <a:ext cx="14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56" name="Rectangle 235"/>
              <p:cNvSpPr>
                <a:spLocks noChangeArrowheads="1"/>
              </p:cNvSpPr>
              <p:nvPr/>
            </p:nvSpPr>
            <p:spPr bwMode="auto">
              <a:xfrm>
                <a:off x="7009" y="3607"/>
                <a:ext cx="14" cy="11"/>
              </a:xfrm>
              <a:prstGeom prst="rect">
                <a:avLst/>
              </a:prstGeom>
              <a:solidFill>
                <a:srgbClr val="ABA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57" name="Rectangle 236"/>
              <p:cNvSpPr>
                <a:spLocks noChangeArrowheads="1"/>
              </p:cNvSpPr>
              <p:nvPr/>
            </p:nvSpPr>
            <p:spPr bwMode="auto">
              <a:xfrm>
                <a:off x="7009" y="3607"/>
                <a:ext cx="14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58" name="Rectangle 237"/>
              <p:cNvSpPr>
                <a:spLocks noChangeArrowheads="1"/>
              </p:cNvSpPr>
              <p:nvPr/>
            </p:nvSpPr>
            <p:spPr bwMode="auto">
              <a:xfrm>
                <a:off x="7009" y="3637"/>
                <a:ext cx="14" cy="10"/>
              </a:xfrm>
              <a:prstGeom prst="rect">
                <a:avLst/>
              </a:prstGeom>
              <a:solidFill>
                <a:srgbClr val="ABA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59" name="Rectangle 238"/>
              <p:cNvSpPr>
                <a:spLocks noChangeArrowheads="1"/>
              </p:cNvSpPr>
              <p:nvPr/>
            </p:nvSpPr>
            <p:spPr bwMode="auto">
              <a:xfrm>
                <a:off x="7009" y="3637"/>
                <a:ext cx="14" cy="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60" name="Rectangle 239"/>
              <p:cNvSpPr>
                <a:spLocks noChangeArrowheads="1"/>
              </p:cNvSpPr>
              <p:nvPr/>
            </p:nvSpPr>
            <p:spPr bwMode="auto">
              <a:xfrm>
                <a:off x="7009" y="3668"/>
                <a:ext cx="14" cy="10"/>
              </a:xfrm>
              <a:prstGeom prst="rect">
                <a:avLst/>
              </a:prstGeom>
              <a:solidFill>
                <a:srgbClr val="ABA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61" name="Rectangle 240"/>
              <p:cNvSpPr>
                <a:spLocks noChangeArrowheads="1"/>
              </p:cNvSpPr>
              <p:nvPr/>
            </p:nvSpPr>
            <p:spPr bwMode="auto">
              <a:xfrm>
                <a:off x="7009" y="3668"/>
                <a:ext cx="14" cy="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62" name="Rectangle 241"/>
              <p:cNvSpPr>
                <a:spLocks noChangeArrowheads="1"/>
              </p:cNvSpPr>
              <p:nvPr/>
            </p:nvSpPr>
            <p:spPr bwMode="auto">
              <a:xfrm>
                <a:off x="7009" y="3699"/>
                <a:ext cx="14" cy="10"/>
              </a:xfrm>
              <a:prstGeom prst="rect">
                <a:avLst/>
              </a:prstGeom>
              <a:solidFill>
                <a:srgbClr val="ABA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63" name="Rectangle 242"/>
              <p:cNvSpPr>
                <a:spLocks noChangeArrowheads="1"/>
              </p:cNvSpPr>
              <p:nvPr/>
            </p:nvSpPr>
            <p:spPr bwMode="auto">
              <a:xfrm>
                <a:off x="7009" y="3699"/>
                <a:ext cx="14" cy="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64" name="Rectangle 243"/>
              <p:cNvSpPr>
                <a:spLocks noChangeArrowheads="1"/>
              </p:cNvSpPr>
              <p:nvPr/>
            </p:nvSpPr>
            <p:spPr bwMode="auto">
              <a:xfrm>
                <a:off x="7009" y="3730"/>
                <a:ext cx="14" cy="10"/>
              </a:xfrm>
              <a:prstGeom prst="rect">
                <a:avLst/>
              </a:prstGeom>
              <a:solidFill>
                <a:srgbClr val="ABA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65" name="Rectangle 244"/>
              <p:cNvSpPr>
                <a:spLocks noChangeArrowheads="1"/>
              </p:cNvSpPr>
              <p:nvPr/>
            </p:nvSpPr>
            <p:spPr bwMode="auto">
              <a:xfrm>
                <a:off x="7009" y="3730"/>
                <a:ext cx="14" cy="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66" name="Rectangle 245"/>
              <p:cNvSpPr>
                <a:spLocks noChangeArrowheads="1"/>
              </p:cNvSpPr>
              <p:nvPr/>
            </p:nvSpPr>
            <p:spPr bwMode="auto">
              <a:xfrm>
                <a:off x="7009" y="3761"/>
                <a:ext cx="14" cy="10"/>
              </a:xfrm>
              <a:prstGeom prst="rect">
                <a:avLst/>
              </a:prstGeom>
              <a:solidFill>
                <a:srgbClr val="ABA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67" name="Rectangle 246"/>
              <p:cNvSpPr>
                <a:spLocks noChangeArrowheads="1"/>
              </p:cNvSpPr>
              <p:nvPr/>
            </p:nvSpPr>
            <p:spPr bwMode="auto">
              <a:xfrm>
                <a:off x="7009" y="3761"/>
                <a:ext cx="14" cy="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68" name="Freeform 247"/>
              <p:cNvSpPr>
                <a:spLocks/>
              </p:cNvSpPr>
              <p:nvPr/>
            </p:nvSpPr>
            <p:spPr bwMode="auto">
              <a:xfrm>
                <a:off x="7009" y="3792"/>
                <a:ext cx="14" cy="8"/>
              </a:xfrm>
              <a:custGeom>
                <a:avLst/>
                <a:gdLst>
                  <a:gd name="T0" fmla="*/ 8 w 8"/>
                  <a:gd name="T1" fmla="*/ 0 h 5"/>
                  <a:gd name="T2" fmla="*/ 0 w 8"/>
                  <a:gd name="T3" fmla="*/ 0 h 5"/>
                  <a:gd name="T4" fmla="*/ 0 w 8"/>
                  <a:gd name="T5" fmla="*/ 2 h 5"/>
                  <a:gd name="T6" fmla="*/ 0 w 8"/>
                  <a:gd name="T7" fmla="*/ 5 h 5"/>
                  <a:gd name="T8" fmla="*/ 8 w 8"/>
                  <a:gd name="T9" fmla="*/ 5 h 5"/>
                  <a:gd name="T10" fmla="*/ 8 w 8"/>
                  <a:gd name="T11" fmla="*/ 2 h 5"/>
                  <a:gd name="T12" fmla="*/ 8 w 8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8" y="3"/>
                      <a:pt x="8" y="2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ABA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69" name="Freeform 248"/>
              <p:cNvSpPr>
                <a:spLocks/>
              </p:cNvSpPr>
              <p:nvPr/>
            </p:nvSpPr>
            <p:spPr bwMode="auto">
              <a:xfrm>
                <a:off x="7009" y="3821"/>
                <a:ext cx="46" cy="10"/>
              </a:xfrm>
              <a:custGeom>
                <a:avLst/>
                <a:gdLst>
                  <a:gd name="T0" fmla="*/ 8 w 27"/>
                  <a:gd name="T1" fmla="*/ 0 h 6"/>
                  <a:gd name="T2" fmla="*/ 0 w 27"/>
                  <a:gd name="T3" fmla="*/ 0 h 6"/>
                  <a:gd name="T4" fmla="*/ 0 w 27"/>
                  <a:gd name="T5" fmla="*/ 2 h 6"/>
                  <a:gd name="T6" fmla="*/ 16 w 27"/>
                  <a:gd name="T7" fmla="*/ 2 h 6"/>
                  <a:gd name="T8" fmla="*/ 19 w 27"/>
                  <a:gd name="T9" fmla="*/ 5 h 6"/>
                  <a:gd name="T10" fmla="*/ 19 w 27"/>
                  <a:gd name="T11" fmla="*/ 6 h 6"/>
                  <a:gd name="T12" fmla="*/ 27 w 27"/>
                  <a:gd name="T13" fmla="*/ 6 h 6"/>
                  <a:gd name="T14" fmla="*/ 27 w 27"/>
                  <a:gd name="T15" fmla="*/ 5 h 6"/>
                  <a:gd name="T16" fmla="*/ 24 w 27"/>
                  <a:gd name="T17" fmla="*/ 2 h 6"/>
                  <a:gd name="T18" fmla="*/ 8 w 27"/>
                  <a:gd name="T19" fmla="*/ 2 h 6"/>
                  <a:gd name="T20" fmla="*/ 8 w 27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6">
                    <a:moveTo>
                      <a:pt x="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8" y="2"/>
                      <a:pt x="19" y="3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3"/>
                      <a:pt x="26" y="2"/>
                      <a:pt x="24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1"/>
                      <a:pt x="8" y="0"/>
                    </a:cubicBezTo>
                  </a:path>
                </a:pathLst>
              </a:custGeom>
              <a:solidFill>
                <a:srgbClr val="ABA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70" name="Freeform 249"/>
              <p:cNvSpPr>
                <a:spLocks/>
              </p:cNvSpPr>
              <p:nvPr/>
            </p:nvSpPr>
            <p:spPr bwMode="auto">
              <a:xfrm>
                <a:off x="6319" y="3424"/>
                <a:ext cx="690" cy="400"/>
              </a:xfrm>
              <a:custGeom>
                <a:avLst/>
                <a:gdLst>
                  <a:gd name="T0" fmla="*/ 401 w 401"/>
                  <a:gd name="T1" fmla="*/ 215 h 232"/>
                  <a:gd name="T2" fmla="*/ 401 w 401"/>
                  <a:gd name="T3" fmla="*/ 232 h 232"/>
                  <a:gd name="T4" fmla="*/ 0 w 401"/>
                  <a:gd name="T5" fmla="*/ 232 h 232"/>
                  <a:gd name="T6" fmla="*/ 0 w 401"/>
                  <a:gd name="T7" fmla="*/ 215 h 232"/>
                  <a:gd name="T8" fmla="*/ 0 w 401"/>
                  <a:gd name="T9" fmla="*/ 17 h 232"/>
                  <a:gd name="T10" fmla="*/ 16 w 401"/>
                  <a:gd name="T11" fmla="*/ 0 h 232"/>
                  <a:gd name="T12" fmla="*/ 386 w 401"/>
                  <a:gd name="T13" fmla="*/ 0 h 232"/>
                  <a:gd name="T14" fmla="*/ 401 w 401"/>
                  <a:gd name="T15" fmla="*/ 17 h 232"/>
                  <a:gd name="T16" fmla="*/ 401 w 401"/>
                  <a:gd name="T17" fmla="*/ 21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1" h="232">
                    <a:moveTo>
                      <a:pt x="401" y="215"/>
                    </a:moveTo>
                    <a:cubicBezTo>
                      <a:pt x="401" y="225"/>
                      <a:pt x="401" y="232"/>
                      <a:pt x="401" y="232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32"/>
                      <a:pt x="0" y="225"/>
                      <a:pt x="0" y="2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386" y="0"/>
                      <a:pt x="386" y="0"/>
                      <a:pt x="386" y="0"/>
                    </a:cubicBezTo>
                    <a:cubicBezTo>
                      <a:pt x="394" y="0"/>
                      <a:pt x="401" y="7"/>
                      <a:pt x="401" y="17"/>
                    </a:cubicBezTo>
                    <a:cubicBezTo>
                      <a:pt x="401" y="215"/>
                      <a:pt x="401" y="215"/>
                      <a:pt x="401" y="215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71" name="Rectangle 250"/>
              <p:cNvSpPr>
                <a:spLocks noChangeArrowheads="1"/>
              </p:cNvSpPr>
              <p:nvPr/>
            </p:nvSpPr>
            <p:spPr bwMode="auto">
              <a:xfrm>
                <a:off x="6351" y="3452"/>
                <a:ext cx="625" cy="345"/>
              </a:xfrm>
              <a:prstGeom prst="rect">
                <a:avLst/>
              </a:prstGeom>
              <a:solidFill>
                <a:srgbClr val="B4EB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72" name="Rectangle 251"/>
              <p:cNvSpPr>
                <a:spLocks noChangeArrowheads="1"/>
              </p:cNvSpPr>
              <p:nvPr/>
            </p:nvSpPr>
            <p:spPr bwMode="auto">
              <a:xfrm>
                <a:off x="6351" y="3452"/>
                <a:ext cx="625" cy="3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73" name="Freeform 252"/>
              <p:cNvSpPr>
                <a:spLocks/>
              </p:cNvSpPr>
              <p:nvPr/>
            </p:nvSpPr>
            <p:spPr bwMode="auto">
              <a:xfrm>
                <a:off x="6288" y="3824"/>
                <a:ext cx="754" cy="16"/>
              </a:xfrm>
              <a:custGeom>
                <a:avLst/>
                <a:gdLst>
                  <a:gd name="T0" fmla="*/ 438 w 438"/>
                  <a:gd name="T1" fmla="*/ 3 h 9"/>
                  <a:gd name="T2" fmla="*/ 435 w 438"/>
                  <a:gd name="T3" fmla="*/ 0 h 9"/>
                  <a:gd name="T4" fmla="*/ 2 w 438"/>
                  <a:gd name="T5" fmla="*/ 0 h 9"/>
                  <a:gd name="T6" fmla="*/ 0 w 438"/>
                  <a:gd name="T7" fmla="*/ 3 h 9"/>
                  <a:gd name="T8" fmla="*/ 0 w 438"/>
                  <a:gd name="T9" fmla="*/ 9 h 9"/>
                  <a:gd name="T10" fmla="*/ 438 w 438"/>
                  <a:gd name="T11" fmla="*/ 9 h 9"/>
                  <a:gd name="T12" fmla="*/ 438 w 438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8" h="9">
                    <a:moveTo>
                      <a:pt x="438" y="3"/>
                    </a:moveTo>
                    <a:cubicBezTo>
                      <a:pt x="438" y="1"/>
                      <a:pt x="437" y="0"/>
                      <a:pt x="43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438" y="9"/>
                      <a:pt x="438" y="9"/>
                      <a:pt x="438" y="9"/>
                    </a:cubicBezTo>
                    <a:cubicBezTo>
                      <a:pt x="438" y="3"/>
                      <a:pt x="438" y="3"/>
                      <a:pt x="438" y="3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74" name="Freeform 253"/>
              <p:cNvSpPr>
                <a:spLocks/>
              </p:cNvSpPr>
              <p:nvPr/>
            </p:nvSpPr>
            <p:spPr bwMode="auto">
              <a:xfrm>
                <a:off x="6288" y="3840"/>
                <a:ext cx="754" cy="14"/>
              </a:xfrm>
              <a:custGeom>
                <a:avLst/>
                <a:gdLst>
                  <a:gd name="T0" fmla="*/ 0 w 438"/>
                  <a:gd name="T1" fmla="*/ 0 h 8"/>
                  <a:gd name="T2" fmla="*/ 4 w 438"/>
                  <a:gd name="T3" fmla="*/ 6 h 8"/>
                  <a:gd name="T4" fmla="*/ 9 w 438"/>
                  <a:gd name="T5" fmla="*/ 8 h 8"/>
                  <a:gd name="T6" fmla="*/ 429 w 438"/>
                  <a:gd name="T7" fmla="*/ 8 h 8"/>
                  <a:gd name="T8" fmla="*/ 433 w 438"/>
                  <a:gd name="T9" fmla="*/ 6 h 8"/>
                  <a:gd name="T10" fmla="*/ 438 w 438"/>
                  <a:gd name="T11" fmla="*/ 0 h 8"/>
                  <a:gd name="T12" fmla="*/ 0 w 43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8" h="8">
                    <a:moveTo>
                      <a:pt x="0" y="0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6" y="7"/>
                      <a:pt x="7" y="8"/>
                      <a:pt x="9" y="8"/>
                    </a:cubicBezTo>
                    <a:cubicBezTo>
                      <a:pt x="429" y="8"/>
                      <a:pt x="429" y="8"/>
                      <a:pt x="429" y="8"/>
                    </a:cubicBezTo>
                    <a:cubicBezTo>
                      <a:pt x="431" y="8"/>
                      <a:pt x="432" y="7"/>
                      <a:pt x="433" y="6"/>
                    </a:cubicBezTo>
                    <a:cubicBezTo>
                      <a:pt x="438" y="0"/>
                      <a:pt x="438" y="0"/>
                      <a:pt x="438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75" name="Freeform 254"/>
              <p:cNvSpPr>
                <a:spLocks/>
              </p:cNvSpPr>
              <p:nvPr/>
            </p:nvSpPr>
            <p:spPr bwMode="auto">
              <a:xfrm>
                <a:off x="6549" y="3824"/>
                <a:ext cx="209" cy="7"/>
              </a:xfrm>
              <a:custGeom>
                <a:avLst/>
                <a:gdLst>
                  <a:gd name="T0" fmla="*/ 0 w 121"/>
                  <a:gd name="T1" fmla="*/ 0 h 4"/>
                  <a:gd name="T2" fmla="*/ 0 w 121"/>
                  <a:gd name="T3" fmla="*/ 3 h 4"/>
                  <a:gd name="T4" fmla="*/ 2 w 121"/>
                  <a:gd name="T5" fmla="*/ 4 h 4"/>
                  <a:gd name="T6" fmla="*/ 118 w 121"/>
                  <a:gd name="T7" fmla="*/ 4 h 4"/>
                  <a:gd name="T8" fmla="*/ 121 w 121"/>
                  <a:gd name="T9" fmla="*/ 3 h 4"/>
                  <a:gd name="T10" fmla="*/ 121 w 121"/>
                  <a:gd name="T11" fmla="*/ 0 h 4"/>
                  <a:gd name="T12" fmla="*/ 0 w 12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4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118" y="4"/>
                      <a:pt x="118" y="4"/>
                      <a:pt x="118" y="4"/>
                    </a:cubicBezTo>
                    <a:cubicBezTo>
                      <a:pt x="120" y="4"/>
                      <a:pt x="121" y="4"/>
                      <a:pt x="121" y="3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76" name="Freeform 255"/>
              <p:cNvSpPr>
                <a:spLocks noEditPoints="1"/>
              </p:cNvSpPr>
              <p:nvPr/>
            </p:nvSpPr>
            <p:spPr bwMode="auto">
              <a:xfrm>
                <a:off x="6362" y="3424"/>
                <a:ext cx="602" cy="28"/>
              </a:xfrm>
              <a:custGeom>
                <a:avLst/>
                <a:gdLst>
                  <a:gd name="T0" fmla="*/ 38 w 602"/>
                  <a:gd name="T1" fmla="*/ 0 h 28"/>
                  <a:gd name="T2" fmla="*/ 0 w 602"/>
                  <a:gd name="T3" fmla="*/ 0 h 28"/>
                  <a:gd name="T4" fmla="*/ 3 w 602"/>
                  <a:gd name="T5" fmla="*/ 28 h 28"/>
                  <a:gd name="T6" fmla="*/ 38 w 602"/>
                  <a:gd name="T7" fmla="*/ 28 h 28"/>
                  <a:gd name="T8" fmla="*/ 38 w 602"/>
                  <a:gd name="T9" fmla="*/ 0 h 28"/>
                  <a:gd name="T10" fmla="*/ 602 w 602"/>
                  <a:gd name="T11" fmla="*/ 0 h 28"/>
                  <a:gd name="T12" fmla="*/ 566 w 602"/>
                  <a:gd name="T13" fmla="*/ 0 h 28"/>
                  <a:gd name="T14" fmla="*/ 566 w 602"/>
                  <a:gd name="T15" fmla="*/ 28 h 28"/>
                  <a:gd name="T16" fmla="*/ 600 w 602"/>
                  <a:gd name="T17" fmla="*/ 28 h 28"/>
                  <a:gd name="T18" fmla="*/ 602 w 602"/>
                  <a:gd name="T1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2" h="28">
                    <a:moveTo>
                      <a:pt x="38" y="0"/>
                    </a:moveTo>
                    <a:lnTo>
                      <a:pt x="0" y="0"/>
                    </a:lnTo>
                    <a:lnTo>
                      <a:pt x="3" y="28"/>
                    </a:lnTo>
                    <a:lnTo>
                      <a:pt x="38" y="28"/>
                    </a:lnTo>
                    <a:lnTo>
                      <a:pt x="38" y="0"/>
                    </a:lnTo>
                    <a:close/>
                    <a:moveTo>
                      <a:pt x="602" y="0"/>
                    </a:moveTo>
                    <a:lnTo>
                      <a:pt x="566" y="0"/>
                    </a:lnTo>
                    <a:lnTo>
                      <a:pt x="566" y="28"/>
                    </a:lnTo>
                    <a:lnTo>
                      <a:pt x="600" y="28"/>
                    </a:lnTo>
                    <a:lnTo>
                      <a:pt x="602" y="0"/>
                    </a:lnTo>
                    <a:close/>
                  </a:path>
                </a:pathLst>
              </a:custGeom>
              <a:solidFill>
                <a:srgbClr val="5756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77" name="Freeform 256"/>
              <p:cNvSpPr>
                <a:spLocks noEditPoints="1"/>
              </p:cNvSpPr>
              <p:nvPr/>
            </p:nvSpPr>
            <p:spPr bwMode="auto">
              <a:xfrm>
                <a:off x="6362" y="3424"/>
                <a:ext cx="602" cy="28"/>
              </a:xfrm>
              <a:custGeom>
                <a:avLst/>
                <a:gdLst>
                  <a:gd name="T0" fmla="*/ 38 w 602"/>
                  <a:gd name="T1" fmla="*/ 0 h 28"/>
                  <a:gd name="T2" fmla="*/ 0 w 602"/>
                  <a:gd name="T3" fmla="*/ 0 h 28"/>
                  <a:gd name="T4" fmla="*/ 3 w 602"/>
                  <a:gd name="T5" fmla="*/ 28 h 28"/>
                  <a:gd name="T6" fmla="*/ 38 w 602"/>
                  <a:gd name="T7" fmla="*/ 28 h 28"/>
                  <a:gd name="T8" fmla="*/ 38 w 602"/>
                  <a:gd name="T9" fmla="*/ 0 h 28"/>
                  <a:gd name="T10" fmla="*/ 602 w 602"/>
                  <a:gd name="T11" fmla="*/ 0 h 28"/>
                  <a:gd name="T12" fmla="*/ 566 w 602"/>
                  <a:gd name="T13" fmla="*/ 0 h 28"/>
                  <a:gd name="T14" fmla="*/ 566 w 602"/>
                  <a:gd name="T15" fmla="*/ 28 h 28"/>
                  <a:gd name="T16" fmla="*/ 600 w 602"/>
                  <a:gd name="T17" fmla="*/ 28 h 28"/>
                  <a:gd name="T18" fmla="*/ 602 w 602"/>
                  <a:gd name="T1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2" h="28">
                    <a:moveTo>
                      <a:pt x="38" y="0"/>
                    </a:moveTo>
                    <a:lnTo>
                      <a:pt x="0" y="0"/>
                    </a:lnTo>
                    <a:lnTo>
                      <a:pt x="3" y="28"/>
                    </a:lnTo>
                    <a:lnTo>
                      <a:pt x="38" y="28"/>
                    </a:lnTo>
                    <a:lnTo>
                      <a:pt x="38" y="0"/>
                    </a:lnTo>
                    <a:moveTo>
                      <a:pt x="602" y="0"/>
                    </a:moveTo>
                    <a:lnTo>
                      <a:pt x="566" y="0"/>
                    </a:lnTo>
                    <a:lnTo>
                      <a:pt x="566" y="28"/>
                    </a:lnTo>
                    <a:lnTo>
                      <a:pt x="600" y="28"/>
                    </a:lnTo>
                    <a:lnTo>
                      <a:pt x="60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78" name="Freeform 257"/>
              <p:cNvSpPr>
                <a:spLocks noEditPoints="1"/>
              </p:cNvSpPr>
              <p:nvPr/>
            </p:nvSpPr>
            <p:spPr bwMode="auto">
              <a:xfrm>
                <a:off x="6365" y="3452"/>
                <a:ext cx="597" cy="345"/>
              </a:xfrm>
              <a:custGeom>
                <a:avLst/>
                <a:gdLst>
                  <a:gd name="T0" fmla="*/ 20 w 347"/>
                  <a:gd name="T1" fmla="*/ 133 h 200"/>
                  <a:gd name="T2" fmla="*/ 13 w 347"/>
                  <a:gd name="T3" fmla="*/ 133 h 200"/>
                  <a:gd name="T4" fmla="*/ 13 w 347"/>
                  <a:gd name="T5" fmla="*/ 135 h 200"/>
                  <a:gd name="T6" fmla="*/ 20 w 347"/>
                  <a:gd name="T7" fmla="*/ 135 h 200"/>
                  <a:gd name="T8" fmla="*/ 20 w 347"/>
                  <a:gd name="T9" fmla="*/ 133 h 200"/>
                  <a:gd name="T10" fmla="*/ 20 w 347"/>
                  <a:gd name="T11" fmla="*/ 0 h 200"/>
                  <a:gd name="T12" fmla="*/ 0 w 347"/>
                  <a:gd name="T13" fmla="*/ 0 h 200"/>
                  <a:gd name="T14" fmla="*/ 9 w 347"/>
                  <a:gd name="T15" fmla="*/ 93 h 200"/>
                  <a:gd name="T16" fmla="*/ 20 w 347"/>
                  <a:gd name="T17" fmla="*/ 109 h 200"/>
                  <a:gd name="T18" fmla="*/ 20 w 347"/>
                  <a:gd name="T19" fmla="*/ 0 h 200"/>
                  <a:gd name="T20" fmla="*/ 347 w 347"/>
                  <a:gd name="T21" fmla="*/ 0 h 200"/>
                  <a:gd name="T22" fmla="*/ 327 w 347"/>
                  <a:gd name="T23" fmla="*/ 0 h 200"/>
                  <a:gd name="T24" fmla="*/ 327 w 347"/>
                  <a:gd name="T25" fmla="*/ 200 h 200"/>
                  <a:gd name="T26" fmla="*/ 144 w 347"/>
                  <a:gd name="T27" fmla="*/ 200 h 200"/>
                  <a:gd name="T28" fmla="*/ 144 w 347"/>
                  <a:gd name="T29" fmla="*/ 200 h 200"/>
                  <a:gd name="T30" fmla="*/ 328 w 347"/>
                  <a:gd name="T31" fmla="*/ 200 h 200"/>
                  <a:gd name="T32" fmla="*/ 347 w 347"/>
                  <a:gd name="T33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7" h="200">
                    <a:moveTo>
                      <a:pt x="20" y="133"/>
                    </a:moveTo>
                    <a:cubicBezTo>
                      <a:pt x="13" y="133"/>
                      <a:pt x="13" y="133"/>
                      <a:pt x="13" y="133"/>
                    </a:cubicBezTo>
                    <a:cubicBezTo>
                      <a:pt x="13" y="135"/>
                      <a:pt x="13" y="135"/>
                      <a:pt x="13" y="135"/>
                    </a:cubicBezTo>
                    <a:cubicBezTo>
                      <a:pt x="20" y="135"/>
                      <a:pt x="20" y="135"/>
                      <a:pt x="20" y="135"/>
                    </a:cubicBezTo>
                    <a:cubicBezTo>
                      <a:pt x="20" y="133"/>
                      <a:pt x="20" y="133"/>
                      <a:pt x="20" y="133"/>
                    </a:cubicBezTo>
                    <a:moveTo>
                      <a:pt x="2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20" y="109"/>
                      <a:pt x="20" y="109"/>
                      <a:pt x="20" y="109"/>
                    </a:cubicBezTo>
                    <a:cubicBezTo>
                      <a:pt x="20" y="0"/>
                      <a:pt x="20" y="0"/>
                      <a:pt x="20" y="0"/>
                    </a:cubicBezTo>
                    <a:moveTo>
                      <a:pt x="347" y="0"/>
                    </a:moveTo>
                    <a:cubicBezTo>
                      <a:pt x="327" y="0"/>
                      <a:pt x="327" y="0"/>
                      <a:pt x="327" y="0"/>
                    </a:cubicBezTo>
                    <a:cubicBezTo>
                      <a:pt x="327" y="200"/>
                      <a:pt x="327" y="200"/>
                      <a:pt x="327" y="200"/>
                    </a:cubicBezTo>
                    <a:cubicBezTo>
                      <a:pt x="144" y="200"/>
                      <a:pt x="144" y="200"/>
                      <a:pt x="144" y="200"/>
                    </a:cubicBezTo>
                    <a:cubicBezTo>
                      <a:pt x="144" y="200"/>
                      <a:pt x="144" y="200"/>
                      <a:pt x="144" y="200"/>
                    </a:cubicBezTo>
                    <a:cubicBezTo>
                      <a:pt x="328" y="200"/>
                      <a:pt x="328" y="200"/>
                      <a:pt x="328" y="200"/>
                    </a:cubicBezTo>
                    <a:cubicBezTo>
                      <a:pt x="347" y="0"/>
                      <a:pt x="347" y="0"/>
                      <a:pt x="347" y="0"/>
                    </a:cubicBezTo>
                  </a:path>
                </a:pathLst>
              </a:custGeom>
              <a:solidFill>
                <a:srgbClr val="88A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79" name="Rectangle 258"/>
              <p:cNvSpPr>
                <a:spLocks noChangeArrowheads="1"/>
              </p:cNvSpPr>
              <p:nvPr/>
            </p:nvSpPr>
            <p:spPr bwMode="auto">
              <a:xfrm>
                <a:off x="6400" y="3268"/>
                <a:ext cx="528" cy="5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80" name="Rectangle 259"/>
              <p:cNvSpPr>
                <a:spLocks noChangeArrowheads="1"/>
              </p:cNvSpPr>
              <p:nvPr/>
            </p:nvSpPr>
            <p:spPr bwMode="auto">
              <a:xfrm>
                <a:off x="6400" y="3268"/>
                <a:ext cx="528" cy="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81" name="Freeform 260"/>
              <p:cNvSpPr>
                <a:spLocks/>
              </p:cNvSpPr>
              <p:nvPr/>
            </p:nvSpPr>
            <p:spPr bwMode="auto">
              <a:xfrm>
                <a:off x="6400" y="3254"/>
                <a:ext cx="528" cy="27"/>
              </a:xfrm>
              <a:custGeom>
                <a:avLst/>
                <a:gdLst>
                  <a:gd name="T0" fmla="*/ 307 w 307"/>
                  <a:gd name="T1" fmla="*/ 16 h 16"/>
                  <a:gd name="T2" fmla="*/ 0 w 307"/>
                  <a:gd name="T3" fmla="*/ 16 h 16"/>
                  <a:gd name="T4" fmla="*/ 0 w 307"/>
                  <a:gd name="T5" fmla="*/ 9 h 16"/>
                  <a:gd name="T6" fmla="*/ 10 w 307"/>
                  <a:gd name="T7" fmla="*/ 0 h 16"/>
                  <a:gd name="T8" fmla="*/ 298 w 307"/>
                  <a:gd name="T9" fmla="*/ 0 h 16"/>
                  <a:gd name="T10" fmla="*/ 307 w 307"/>
                  <a:gd name="T11" fmla="*/ 9 h 16"/>
                  <a:gd name="T12" fmla="*/ 307 w 307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7" h="16">
                    <a:moveTo>
                      <a:pt x="307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298" y="0"/>
                      <a:pt x="298" y="0"/>
                      <a:pt x="298" y="0"/>
                    </a:cubicBezTo>
                    <a:cubicBezTo>
                      <a:pt x="303" y="0"/>
                      <a:pt x="307" y="4"/>
                      <a:pt x="307" y="9"/>
                    </a:cubicBezTo>
                    <a:lnTo>
                      <a:pt x="307" y="16"/>
                    </a:lnTo>
                    <a:close/>
                  </a:path>
                </a:pathLst>
              </a:cu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82" name="Rectangle 261"/>
              <p:cNvSpPr>
                <a:spLocks noChangeArrowheads="1"/>
              </p:cNvSpPr>
              <p:nvPr/>
            </p:nvSpPr>
            <p:spPr bwMode="auto">
              <a:xfrm>
                <a:off x="6510" y="3361"/>
                <a:ext cx="359" cy="141"/>
              </a:xfrm>
              <a:prstGeom prst="rect">
                <a:avLst/>
              </a:prstGeom>
              <a:solidFill>
                <a:srgbClr val="87D3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83" name="Rectangle 262"/>
              <p:cNvSpPr>
                <a:spLocks noChangeArrowheads="1"/>
              </p:cNvSpPr>
              <p:nvPr/>
            </p:nvSpPr>
            <p:spPr bwMode="auto">
              <a:xfrm>
                <a:off x="6510" y="3361"/>
                <a:ext cx="359" cy="1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84" name="Rectangle 263"/>
              <p:cNvSpPr>
                <a:spLocks noChangeArrowheads="1"/>
              </p:cNvSpPr>
              <p:nvPr/>
            </p:nvSpPr>
            <p:spPr bwMode="auto">
              <a:xfrm>
                <a:off x="6443" y="3361"/>
                <a:ext cx="55" cy="41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85" name="Rectangle 264"/>
              <p:cNvSpPr>
                <a:spLocks noChangeArrowheads="1"/>
              </p:cNvSpPr>
              <p:nvPr/>
            </p:nvSpPr>
            <p:spPr bwMode="auto">
              <a:xfrm>
                <a:off x="6443" y="3571"/>
                <a:ext cx="55" cy="41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86" name="Rectangle 265"/>
              <p:cNvSpPr>
                <a:spLocks noChangeArrowheads="1"/>
              </p:cNvSpPr>
              <p:nvPr/>
            </p:nvSpPr>
            <p:spPr bwMode="auto">
              <a:xfrm>
                <a:off x="6443" y="3571"/>
                <a:ext cx="55" cy="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87" name="Rectangle 266"/>
              <p:cNvSpPr>
                <a:spLocks noChangeArrowheads="1"/>
              </p:cNvSpPr>
              <p:nvPr/>
            </p:nvSpPr>
            <p:spPr bwMode="auto">
              <a:xfrm>
                <a:off x="6443" y="3623"/>
                <a:ext cx="55" cy="41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88" name="Rectangle 267"/>
              <p:cNvSpPr>
                <a:spLocks noChangeArrowheads="1"/>
              </p:cNvSpPr>
              <p:nvPr/>
            </p:nvSpPr>
            <p:spPr bwMode="auto">
              <a:xfrm>
                <a:off x="6443" y="3623"/>
                <a:ext cx="55" cy="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89" name="Rectangle 268"/>
              <p:cNvSpPr>
                <a:spLocks noChangeArrowheads="1"/>
              </p:cNvSpPr>
              <p:nvPr/>
            </p:nvSpPr>
            <p:spPr bwMode="auto">
              <a:xfrm>
                <a:off x="6443" y="3519"/>
                <a:ext cx="55" cy="40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90" name="Rectangle 269"/>
              <p:cNvSpPr>
                <a:spLocks noChangeArrowheads="1"/>
              </p:cNvSpPr>
              <p:nvPr/>
            </p:nvSpPr>
            <p:spPr bwMode="auto">
              <a:xfrm>
                <a:off x="6443" y="3519"/>
                <a:ext cx="55" cy="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91" name="Rectangle 270"/>
              <p:cNvSpPr>
                <a:spLocks noChangeArrowheads="1"/>
              </p:cNvSpPr>
              <p:nvPr/>
            </p:nvSpPr>
            <p:spPr bwMode="auto">
              <a:xfrm>
                <a:off x="6510" y="3512"/>
                <a:ext cx="174" cy="152"/>
              </a:xfrm>
              <a:prstGeom prst="rect">
                <a:avLst/>
              </a:prstGeom>
              <a:solidFill>
                <a:srgbClr val="B4EB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92" name="Rectangle 271"/>
              <p:cNvSpPr>
                <a:spLocks noChangeArrowheads="1"/>
              </p:cNvSpPr>
              <p:nvPr/>
            </p:nvSpPr>
            <p:spPr bwMode="auto">
              <a:xfrm>
                <a:off x="6510" y="3512"/>
                <a:ext cx="174" cy="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93" name="Rectangle 272"/>
              <p:cNvSpPr>
                <a:spLocks noChangeArrowheads="1"/>
              </p:cNvSpPr>
              <p:nvPr/>
            </p:nvSpPr>
            <p:spPr bwMode="auto">
              <a:xfrm>
                <a:off x="6696" y="3512"/>
                <a:ext cx="173" cy="152"/>
              </a:xfrm>
              <a:prstGeom prst="rect">
                <a:avLst/>
              </a:prstGeom>
              <a:solidFill>
                <a:srgbClr val="AB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94" name="Rectangle 273"/>
              <p:cNvSpPr>
                <a:spLocks noChangeArrowheads="1"/>
              </p:cNvSpPr>
              <p:nvPr/>
            </p:nvSpPr>
            <p:spPr bwMode="auto">
              <a:xfrm>
                <a:off x="6443" y="3414"/>
                <a:ext cx="55" cy="41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95" name="Rectangle 274"/>
              <p:cNvSpPr>
                <a:spLocks noChangeArrowheads="1"/>
              </p:cNvSpPr>
              <p:nvPr/>
            </p:nvSpPr>
            <p:spPr bwMode="auto">
              <a:xfrm>
                <a:off x="6443" y="3466"/>
                <a:ext cx="55" cy="41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96" name="Oval 275"/>
              <p:cNvSpPr>
                <a:spLocks noChangeArrowheads="1"/>
              </p:cNvSpPr>
              <p:nvPr/>
            </p:nvSpPr>
            <p:spPr bwMode="auto">
              <a:xfrm>
                <a:off x="6439" y="3262"/>
                <a:ext cx="11" cy="11"/>
              </a:xfrm>
              <a:prstGeom prst="ellipse">
                <a:avLst/>
              </a:prstGeom>
              <a:solidFill>
                <a:srgbClr val="B4EB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97" name="Oval 276"/>
              <p:cNvSpPr>
                <a:spLocks noChangeArrowheads="1"/>
              </p:cNvSpPr>
              <p:nvPr/>
            </p:nvSpPr>
            <p:spPr bwMode="auto">
              <a:xfrm>
                <a:off x="6460" y="3262"/>
                <a:ext cx="10" cy="11"/>
              </a:xfrm>
              <a:prstGeom prst="ellipse">
                <a:avLst/>
              </a:prstGeom>
              <a:solidFill>
                <a:srgbClr val="FBD4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98" name="Oval 277"/>
              <p:cNvSpPr>
                <a:spLocks noChangeArrowheads="1"/>
              </p:cNvSpPr>
              <p:nvPr/>
            </p:nvSpPr>
            <p:spPr bwMode="auto">
              <a:xfrm>
                <a:off x="6481" y="3262"/>
                <a:ext cx="12" cy="11"/>
              </a:xfrm>
              <a:prstGeom prst="ellipse">
                <a:avLst/>
              </a:prstGeom>
              <a:solidFill>
                <a:srgbClr val="E06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499" name="Rectangle 278"/>
              <p:cNvSpPr>
                <a:spLocks noChangeArrowheads="1"/>
              </p:cNvSpPr>
              <p:nvPr/>
            </p:nvSpPr>
            <p:spPr bwMode="auto">
              <a:xfrm>
                <a:off x="6539" y="3680"/>
                <a:ext cx="277" cy="24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00" name="Rectangle 279"/>
              <p:cNvSpPr>
                <a:spLocks noChangeArrowheads="1"/>
              </p:cNvSpPr>
              <p:nvPr/>
            </p:nvSpPr>
            <p:spPr bwMode="auto">
              <a:xfrm>
                <a:off x="6539" y="3680"/>
                <a:ext cx="277" cy="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01" name="Rectangle 280"/>
              <p:cNvSpPr>
                <a:spLocks noChangeArrowheads="1"/>
              </p:cNvSpPr>
              <p:nvPr/>
            </p:nvSpPr>
            <p:spPr bwMode="auto">
              <a:xfrm>
                <a:off x="6465" y="3718"/>
                <a:ext cx="200" cy="12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02" name="Rectangle 281"/>
              <p:cNvSpPr>
                <a:spLocks noChangeArrowheads="1"/>
              </p:cNvSpPr>
              <p:nvPr/>
            </p:nvSpPr>
            <p:spPr bwMode="auto">
              <a:xfrm>
                <a:off x="6465" y="3718"/>
                <a:ext cx="200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03" name="Rectangle 282"/>
              <p:cNvSpPr>
                <a:spLocks noChangeArrowheads="1"/>
              </p:cNvSpPr>
              <p:nvPr/>
            </p:nvSpPr>
            <p:spPr bwMode="auto">
              <a:xfrm>
                <a:off x="6463" y="3740"/>
                <a:ext cx="100" cy="12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04" name="Rectangle 283"/>
              <p:cNvSpPr>
                <a:spLocks noChangeArrowheads="1"/>
              </p:cNvSpPr>
              <p:nvPr/>
            </p:nvSpPr>
            <p:spPr bwMode="auto">
              <a:xfrm>
                <a:off x="6463" y="3740"/>
                <a:ext cx="100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05" name="Rectangle 284"/>
              <p:cNvSpPr>
                <a:spLocks noChangeArrowheads="1"/>
              </p:cNvSpPr>
              <p:nvPr/>
            </p:nvSpPr>
            <p:spPr bwMode="auto">
              <a:xfrm>
                <a:off x="6579" y="3740"/>
                <a:ext cx="63" cy="12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06" name="Rectangle 285"/>
              <p:cNvSpPr>
                <a:spLocks noChangeArrowheads="1"/>
              </p:cNvSpPr>
              <p:nvPr/>
            </p:nvSpPr>
            <p:spPr bwMode="auto">
              <a:xfrm>
                <a:off x="6579" y="3740"/>
                <a:ext cx="63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07" name="Rectangle 286"/>
              <p:cNvSpPr>
                <a:spLocks noChangeArrowheads="1"/>
              </p:cNvSpPr>
              <p:nvPr/>
            </p:nvSpPr>
            <p:spPr bwMode="auto">
              <a:xfrm>
                <a:off x="6665" y="3740"/>
                <a:ext cx="179" cy="12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08" name="Rectangle 287"/>
              <p:cNvSpPr>
                <a:spLocks noChangeArrowheads="1"/>
              </p:cNvSpPr>
              <p:nvPr/>
            </p:nvSpPr>
            <p:spPr bwMode="auto">
              <a:xfrm>
                <a:off x="6520" y="3762"/>
                <a:ext cx="262" cy="11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09" name="Rectangle 288"/>
              <p:cNvSpPr>
                <a:spLocks noChangeArrowheads="1"/>
              </p:cNvSpPr>
              <p:nvPr/>
            </p:nvSpPr>
            <p:spPr bwMode="auto">
              <a:xfrm>
                <a:off x="6520" y="3762"/>
                <a:ext cx="262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10" name="Rectangle 289"/>
              <p:cNvSpPr>
                <a:spLocks noChangeArrowheads="1"/>
              </p:cNvSpPr>
              <p:nvPr/>
            </p:nvSpPr>
            <p:spPr bwMode="auto">
              <a:xfrm>
                <a:off x="6678" y="3718"/>
                <a:ext cx="207" cy="12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11" name="Rectangle 290"/>
              <p:cNvSpPr>
                <a:spLocks noChangeArrowheads="1"/>
              </p:cNvSpPr>
              <p:nvPr/>
            </p:nvSpPr>
            <p:spPr bwMode="auto">
              <a:xfrm>
                <a:off x="6511" y="3262"/>
                <a:ext cx="372" cy="1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12" name="Freeform 291"/>
              <p:cNvSpPr>
                <a:spLocks/>
              </p:cNvSpPr>
              <p:nvPr/>
            </p:nvSpPr>
            <p:spPr bwMode="auto">
              <a:xfrm>
                <a:off x="6069" y="3804"/>
                <a:ext cx="72" cy="39"/>
              </a:xfrm>
              <a:custGeom>
                <a:avLst/>
                <a:gdLst>
                  <a:gd name="T0" fmla="*/ 8 w 42"/>
                  <a:gd name="T1" fmla="*/ 0 h 23"/>
                  <a:gd name="T2" fmla="*/ 4 w 42"/>
                  <a:gd name="T3" fmla="*/ 0 h 23"/>
                  <a:gd name="T4" fmla="*/ 0 w 42"/>
                  <a:gd name="T5" fmla="*/ 6 h 23"/>
                  <a:gd name="T6" fmla="*/ 0 w 42"/>
                  <a:gd name="T7" fmla="*/ 23 h 23"/>
                  <a:gd name="T8" fmla="*/ 12 w 42"/>
                  <a:gd name="T9" fmla="*/ 23 h 23"/>
                  <a:gd name="T10" fmla="*/ 18 w 42"/>
                  <a:gd name="T11" fmla="*/ 23 h 23"/>
                  <a:gd name="T12" fmla="*/ 22 w 42"/>
                  <a:gd name="T13" fmla="*/ 23 h 23"/>
                  <a:gd name="T14" fmla="*/ 42 w 42"/>
                  <a:gd name="T15" fmla="*/ 23 h 23"/>
                  <a:gd name="T16" fmla="*/ 42 w 42"/>
                  <a:gd name="T17" fmla="*/ 23 h 23"/>
                  <a:gd name="T18" fmla="*/ 8 w 42"/>
                  <a:gd name="T19" fmla="*/ 23 h 23"/>
                  <a:gd name="T20" fmla="*/ 8 w 42"/>
                  <a:gd name="T2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23">
                    <a:moveTo>
                      <a:pt x="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1" y="4"/>
                      <a:pt x="0" y="6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B3B2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13" name="Freeform 292"/>
              <p:cNvSpPr>
                <a:spLocks/>
              </p:cNvSpPr>
              <p:nvPr/>
            </p:nvSpPr>
            <p:spPr bwMode="auto">
              <a:xfrm>
                <a:off x="6057" y="3762"/>
                <a:ext cx="19" cy="52"/>
              </a:xfrm>
              <a:custGeom>
                <a:avLst/>
                <a:gdLst>
                  <a:gd name="T0" fmla="*/ 8 w 11"/>
                  <a:gd name="T1" fmla="*/ 0 h 30"/>
                  <a:gd name="T2" fmla="*/ 0 w 11"/>
                  <a:gd name="T3" fmla="*/ 0 h 30"/>
                  <a:gd name="T4" fmla="*/ 0 w 11"/>
                  <a:gd name="T5" fmla="*/ 24 h 30"/>
                  <a:gd name="T6" fmla="*/ 7 w 11"/>
                  <a:gd name="T7" fmla="*/ 24 h 30"/>
                  <a:gd name="T8" fmla="*/ 7 w 11"/>
                  <a:gd name="T9" fmla="*/ 27 h 30"/>
                  <a:gd name="T10" fmla="*/ 7 w 11"/>
                  <a:gd name="T11" fmla="*/ 30 h 30"/>
                  <a:gd name="T12" fmla="*/ 11 w 11"/>
                  <a:gd name="T13" fmla="*/ 24 h 30"/>
                  <a:gd name="T14" fmla="*/ 8 w 11"/>
                  <a:gd name="T15" fmla="*/ 24 h 30"/>
                  <a:gd name="T16" fmla="*/ 8 w 11"/>
                  <a:gd name="T1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0">
                    <a:moveTo>
                      <a:pt x="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8" y="28"/>
                      <a:pt x="10" y="26"/>
                      <a:pt x="11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B3B2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14" name="Freeform 293"/>
              <p:cNvSpPr>
                <a:spLocks noEditPoints="1"/>
              </p:cNvSpPr>
              <p:nvPr/>
            </p:nvSpPr>
            <p:spPr bwMode="auto">
              <a:xfrm>
                <a:off x="6186" y="3721"/>
                <a:ext cx="19" cy="41"/>
              </a:xfrm>
              <a:custGeom>
                <a:avLst/>
                <a:gdLst>
                  <a:gd name="T0" fmla="*/ 3 w 11"/>
                  <a:gd name="T1" fmla="*/ 5 h 24"/>
                  <a:gd name="T2" fmla="*/ 3 w 11"/>
                  <a:gd name="T3" fmla="*/ 24 h 24"/>
                  <a:gd name="T4" fmla="*/ 0 w 11"/>
                  <a:gd name="T5" fmla="*/ 24 h 24"/>
                  <a:gd name="T6" fmla="*/ 0 w 11"/>
                  <a:gd name="T7" fmla="*/ 24 h 24"/>
                  <a:gd name="T8" fmla="*/ 0 w 11"/>
                  <a:gd name="T9" fmla="*/ 24 h 24"/>
                  <a:gd name="T10" fmla="*/ 8 w 11"/>
                  <a:gd name="T11" fmla="*/ 24 h 24"/>
                  <a:gd name="T12" fmla="*/ 8 w 11"/>
                  <a:gd name="T13" fmla="*/ 24 h 24"/>
                  <a:gd name="T14" fmla="*/ 11 w 11"/>
                  <a:gd name="T15" fmla="*/ 24 h 24"/>
                  <a:gd name="T16" fmla="*/ 11 w 11"/>
                  <a:gd name="T17" fmla="*/ 9 h 24"/>
                  <a:gd name="T18" fmla="*/ 3 w 11"/>
                  <a:gd name="T19" fmla="*/ 5 h 24"/>
                  <a:gd name="T20" fmla="*/ 11 w 11"/>
                  <a:gd name="T21" fmla="*/ 0 h 24"/>
                  <a:gd name="T22" fmla="*/ 7 w 11"/>
                  <a:gd name="T23" fmla="*/ 0 h 24"/>
                  <a:gd name="T24" fmla="*/ 4 w 11"/>
                  <a:gd name="T25" fmla="*/ 4 h 24"/>
                  <a:gd name="T26" fmla="*/ 11 w 11"/>
                  <a:gd name="T27" fmla="*/ 6 h 24"/>
                  <a:gd name="T28" fmla="*/ 11 w 11"/>
                  <a:gd name="T2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24">
                    <a:moveTo>
                      <a:pt x="3" y="5"/>
                    </a:moveTo>
                    <a:cubicBezTo>
                      <a:pt x="3" y="24"/>
                      <a:pt x="3" y="24"/>
                      <a:pt x="3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7"/>
                      <a:pt x="6" y="6"/>
                      <a:pt x="3" y="5"/>
                    </a:cubicBezTo>
                    <a:moveTo>
                      <a:pt x="11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7" y="5"/>
                      <a:pt x="9" y="5"/>
                      <a:pt x="11" y="6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B3B2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15" name="Freeform 294"/>
              <p:cNvSpPr>
                <a:spLocks/>
              </p:cNvSpPr>
              <p:nvPr/>
            </p:nvSpPr>
            <p:spPr bwMode="auto">
              <a:xfrm>
                <a:off x="6191" y="3728"/>
                <a:ext cx="14" cy="9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1 h 5"/>
                  <a:gd name="T4" fmla="*/ 0 w 8"/>
                  <a:gd name="T5" fmla="*/ 1 h 5"/>
                  <a:gd name="T6" fmla="*/ 8 w 8"/>
                  <a:gd name="T7" fmla="*/ 5 h 5"/>
                  <a:gd name="T8" fmla="*/ 8 w 8"/>
                  <a:gd name="T9" fmla="*/ 2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2"/>
                      <a:pt x="6" y="3"/>
                      <a:pt x="8" y="5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1"/>
                      <a:pt x="4" y="1"/>
                      <a:pt x="1" y="0"/>
                    </a:cubicBezTo>
                  </a:path>
                </a:pathLst>
              </a:custGeom>
              <a:solidFill>
                <a:srgbClr val="ABAB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16" name="Freeform 295"/>
              <p:cNvSpPr>
                <a:spLocks/>
              </p:cNvSpPr>
              <p:nvPr/>
            </p:nvSpPr>
            <p:spPr bwMode="auto">
              <a:xfrm>
                <a:off x="6333" y="3685"/>
                <a:ext cx="13" cy="36"/>
              </a:xfrm>
              <a:custGeom>
                <a:avLst/>
                <a:gdLst>
                  <a:gd name="T0" fmla="*/ 13 w 13"/>
                  <a:gd name="T1" fmla="*/ 0 h 36"/>
                  <a:gd name="T2" fmla="*/ 0 w 13"/>
                  <a:gd name="T3" fmla="*/ 0 h 36"/>
                  <a:gd name="T4" fmla="*/ 0 w 13"/>
                  <a:gd name="T5" fmla="*/ 5 h 36"/>
                  <a:gd name="T6" fmla="*/ 0 w 13"/>
                  <a:gd name="T7" fmla="*/ 36 h 36"/>
                  <a:gd name="T8" fmla="*/ 1 w 13"/>
                  <a:gd name="T9" fmla="*/ 36 h 36"/>
                  <a:gd name="T10" fmla="*/ 5 w 13"/>
                  <a:gd name="T11" fmla="*/ 36 h 36"/>
                  <a:gd name="T12" fmla="*/ 13 w 13"/>
                  <a:gd name="T13" fmla="*/ 36 h 36"/>
                  <a:gd name="T14" fmla="*/ 13 w 13"/>
                  <a:gd name="T15" fmla="*/ 5 h 36"/>
                  <a:gd name="T16" fmla="*/ 13 w 13"/>
                  <a:gd name="T1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36">
                    <a:moveTo>
                      <a:pt x="13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0" y="36"/>
                    </a:lnTo>
                    <a:lnTo>
                      <a:pt x="1" y="36"/>
                    </a:lnTo>
                    <a:lnTo>
                      <a:pt x="5" y="36"/>
                    </a:lnTo>
                    <a:lnTo>
                      <a:pt x="13" y="36"/>
                    </a:lnTo>
                    <a:lnTo>
                      <a:pt x="13" y="5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756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17" name="Freeform 296"/>
              <p:cNvSpPr>
                <a:spLocks/>
              </p:cNvSpPr>
              <p:nvPr/>
            </p:nvSpPr>
            <p:spPr bwMode="auto">
              <a:xfrm>
                <a:off x="6333" y="3685"/>
                <a:ext cx="13" cy="36"/>
              </a:xfrm>
              <a:custGeom>
                <a:avLst/>
                <a:gdLst>
                  <a:gd name="T0" fmla="*/ 13 w 13"/>
                  <a:gd name="T1" fmla="*/ 0 h 36"/>
                  <a:gd name="T2" fmla="*/ 0 w 13"/>
                  <a:gd name="T3" fmla="*/ 0 h 36"/>
                  <a:gd name="T4" fmla="*/ 0 w 13"/>
                  <a:gd name="T5" fmla="*/ 5 h 36"/>
                  <a:gd name="T6" fmla="*/ 0 w 13"/>
                  <a:gd name="T7" fmla="*/ 36 h 36"/>
                  <a:gd name="T8" fmla="*/ 1 w 13"/>
                  <a:gd name="T9" fmla="*/ 36 h 36"/>
                  <a:gd name="T10" fmla="*/ 5 w 13"/>
                  <a:gd name="T11" fmla="*/ 36 h 36"/>
                  <a:gd name="T12" fmla="*/ 13 w 13"/>
                  <a:gd name="T13" fmla="*/ 36 h 36"/>
                  <a:gd name="T14" fmla="*/ 13 w 13"/>
                  <a:gd name="T15" fmla="*/ 5 h 36"/>
                  <a:gd name="T16" fmla="*/ 13 w 13"/>
                  <a:gd name="T1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36">
                    <a:moveTo>
                      <a:pt x="13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0" y="36"/>
                    </a:lnTo>
                    <a:lnTo>
                      <a:pt x="1" y="36"/>
                    </a:lnTo>
                    <a:lnTo>
                      <a:pt x="5" y="36"/>
                    </a:lnTo>
                    <a:lnTo>
                      <a:pt x="13" y="36"/>
                    </a:lnTo>
                    <a:lnTo>
                      <a:pt x="13" y="5"/>
                    </a:lnTo>
                    <a:lnTo>
                      <a:pt x="1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18" name="Freeform 297"/>
              <p:cNvSpPr>
                <a:spLocks/>
              </p:cNvSpPr>
              <p:nvPr/>
            </p:nvSpPr>
            <p:spPr bwMode="auto">
              <a:xfrm>
                <a:off x="6453" y="3673"/>
                <a:ext cx="64" cy="12"/>
              </a:xfrm>
              <a:custGeom>
                <a:avLst/>
                <a:gdLst>
                  <a:gd name="T0" fmla="*/ 33 w 37"/>
                  <a:gd name="T1" fmla="*/ 0 h 7"/>
                  <a:gd name="T2" fmla="*/ 31 w 37"/>
                  <a:gd name="T3" fmla="*/ 0 h 7"/>
                  <a:gd name="T4" fmla="*/ 31 w 37"/>
                  <a:gd name="T5" fmla="*/ 0 h 7"/>
                  <a:gd name="T6" fmla="*/ 29 w 37"/>
                  <a:gd name="T7" fmla="*/ 0 h 7"/>
                  <a:gd name="T8" fmla="*/ 27 w 37"/>
                  <a:gd name="T9" fmla="*/ 0 h 7"/>
                  <a:gd name="T10" fmla="*/ 24 w 37"/>
                  <a:gd name="T11" fmla="*/ 0 h 7"/>
                  <a:gd name="T12" fmla="*/ 22 w 37"/>
                  <a:gd name="T13" fmla="*/ 1 h 7"/>
                  <a:gd name="T14" fmla="*/ 20 w 37"/>
                  <a:gd name="T15" fmla="*/ 1 h 7"/>
                  <a:gd name="T16" fmla="*/ 18 w 37"/>
                  <a:gd name="T17" fmla="*/ 2 h 7"/>
                  <a:gd name="T18" fmla="*/ 16 w 37"/>
                  <a:gd name="T19" fmla="*/ 2 h 7"/>
                  <a:gd name="T20" fmla="*/ 13 w 37"/>
                  <a:gd name="T21" fmla="*/ 2 h 7"/>
                  <a:gd name="T22" fmla="*/ 11 w 37"/>
                  <a:gd name="T23" fmla="*/ 3 h 7"/>
                  <a:gd name="T24" fmla="*/ 9 w 37"/>
                  <a:gd name="T25" fmla="*/ 4 h 7"/>
                  <a:gd name="T26" fmla="*/ 7 w 37"/>
                  <a:gd name="T27" fmla="*/ 4 h 7"/>
                  <a:gd name="T28" fmla="*/ 4 w 37"/>
                  <a:gd name="T29" fmla="*/ 5 h 7"/>
                  <a:gd name="T30" fmla="*/ 4 w 37"/>
                  <a:gd name="T31" fmla="*/ 5 h 7"/>
                  <a:gd name="T32" fmla="*/ 4 w 37"/>
                  <a:gd name="T33" fmla="*/ 6 h 7"/>
                  <a:gd name="T34" fmla="*/ 0 w 37"/>
                  <a:gd name="T35" fmla="*/ 7 h 7"/>
                  <a:gd name="T36" fmla="*/ 8 w 37"/>
                  <a:gd name="T37" fmla="*/ 7 h 7"/>
                  <a:gd name="T38" fmla="*/ 12 w 37"/>
                  <a:gd name="T39" fmla="*/ 6 h 7"/>
                  <a:gd name="T40" fmla="*/ 12 w 37"/>
                  <a:gd name="T41" fmla="*/ 5 h 7"/>
                  <a:gd name="T42" fmla="*/ 12 w 37"/>
                  <a:gd name="T43" fmla="*/ 5 h 7"/>
                  <a:gd name="T44" fmla="*/ 15 w 37"/>
                  <a:gd name="T45" fmla="*/ 4 h 7"/>
                  <a:gd name="T46" fmla="*/ 17 w 37"/>
                  <a:gd name="T47" fmla="*/ 4 h 7"/>
                  <a:gd name="T48" fmla="*/ 19 w 37"/>
                  <a:gd name="T49" fmla="*/ 3 h 7"/>
                  <a:gd name="T50" fmla="*/ 21 w 37"/>
                  <a:gd name="T51" fmla="*/ 2 h 7"/>
                  <a:gd name="T52" fmla="*/ 24 w 37"/>
                  <a:gd name="T53" fmla="*/ 2 h 7"/>
                  <a:gd name="T54" fmla="*/ 26 w 37"/>
                  <a:gd name="T55" fmla="*/ 2 h 7"/>
                  <a:gd name="T56" fmla="*/ 28 w 37"/>
                  <a:gd name="T57" fmla="*/ 1 h 7"/>
                  <a:gd name="T58" fmla="*/ 37 w 37"/>
                  <a:gd name="T59" fmla="*/ 0 h 7"/>
                  <a:gd name="T60" fmla="*/ 33 w 37"/>
                  <a:gd name="T6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" h="7">
                    <a:moveTo>
                      <a:pt x="33" y="0"/>
                    </a:moveTo>
                    <a:cubicBezTo>
                      <a:pt x="32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29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4" y="1"/>
                      <a:pt x="23" y="1"/>
                      <a:pt x="22" y="1"/>
                    </a:cubicBezTo>
                    <a:cubicBezTo>
                      <a:pt x="21" y="1"/>
                      <a:pt x="21" y="1"/>
                      <a:pt x="20" y="1"/>
                    </a:cubicBezTo>
                    <a:cubicBezTo>
                      <a:pt x="19" y="1"/>
                      <a:pt x="19" y="2"/>
                      <a:pt x="18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0" y="3"/>
                      <a:pt x="9" y="3"/>
                      <a:pt x="9" y="4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6" y="5"/>
                      <a:pt x="5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6"/>
                      <a:pt x="1" y="7"/>
                      <a:pt x="0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7"/>
                      <a:pt x="11" y="6"/>
                      <a:pt x="12" y="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5"/>
                      <a:pt x="14" y="5"/>
                      <a:pt x="15" y="4"/>
                    </a:cubicBezTo>
                    <a:cubicBezTo>
                      <a:pt x="15" y="4"/>
                      <a:pt x="16" y="4"/>
                      <a:pt x="17" y="4"/>
                    </a:cubicBezTo>
                    <a:cubicBezTo>
                      <a:pt x="17" y="3"/>
                      <a:pt x="18" y="3"/>
                      <a:pt x="19" y="3"/>
                    </a:cubicBezTo>
                    <a:cubicBezTo>
                      <a:pt x="20" y="3"/>
                      <a:pt x="20" y="3"/>
                      <a:pt x="21" y="2"/>
                    </a:cubicBezTo>
                    <a:cubicBezTo>
                      <a:pt x="22" y="2"/>
                      <a:pt x="23" y="2"/>
                      <a:pt x="24" y="2"/>
                    </a:cubicBezTo>
                    <a:cubicBezTo>
                      <a:pt x="25" y="2"/>
                      <a:pt x="25" y="2"/>
                      <a:pt x="26" y="2"/>
                    </a:cubicBezTo>
                    <a:cubicBezTo>
                      <a:pt x="27" y="2"/>
                      <a:pt x="27" y="1"/>
                      <a:pt x="28" y="1"/>
                    </a:cubicBezTo>
                    <a:cubicBezTo>
                      <a:pt x="31" y="1"/>
                      <a:pt x="34" y="0"/>
                      <a:pt x="37" y="0"/>
                    </a:cubicBezTo>
                    <a:cubicBezTo>
                      <a:pt x="35" y="0"/>
                      <a:pt x="34" y="0"/>
                      <a:pt x="33" y="0"/>
                    </a:cubicBezTo>
                  </a:path>
                </a:pathLst>
              </a:custGeom>
              <a:solidFill>
                <a:srgbClr val="BDBB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19" name="Rectangle 298"/>
              <p:cNvSpPr>
                <a:spLocks noChangeArrowheads="1"/>
              </p:cNvSpPr>
              <p:nvPr/>
            </p:nvSpPr>
            <p:spPr bwMode="auto">
              <a:xfrm>
                <a:off x="5475" y="3361"/>
                <a:ext cx="107" cy="1"/>
              </a:xfrm>
              <a:prstGeom prst="rect">
                <a:avLst/>
              </a:prstGeom>
              <a:solidFill>
                <a:srgbClr val="BDBB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20" name="Rectangle 299"/>
              <p:cNvSpPr>
                <a:spLocks noChangeArrowheads="1"/>
              </p:cNvSpPr>
              <p:nvPr/>
            </p:nvSpPr>
            <p:spPr bwMode="auto">
              <a:xfrm>
                <a:off x="5475" y="3361"/>
                <a:ext cx="107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21" name="Freeform 300"/>
              <p:cNvSpPr>
                <a:spLocks noEditPoints="1"/>
              </p:cNvSpPr>
              <p:nvPr/>
            </p:nvSpPr>
            <p:spPr bwMode="auto">
              <a:xfrm>
                <a:off x="5475" y="3361"/>
                <a:ext cx="107" cy="312"/>
              </a:xfrm>
              <a:custGeom>
                <a:avLst/>
                <a:gdLst>
                  <a:gd name="T0" fmla="*/ 100 w 107"/>
                  <a:gd name="T1" fmla="*/ 312 h 312"/>
                  <a:gd name="T2" fmla="*/ 11 w 107"/>
                  <a:gd name="T3" fmla="*/ 312 h 312"/>
                  <a:gd name="T4" fmla="*/ 11 w 107"/>
                  <a:gd name="T5" fmla="*/ 312 h 312"/>
                  <a:gd name="T6" fmla="*/ 100 w 107"/>
                  <a:gd name="T7" fmla="*/ 312 h 312"/>
                  <a:gd name="T8" fmla="*/ 100 w 107"/>
                  <a:gd name="T9" fmla="*/ 312 h 312"/>
                  <a:gd name="T10" fmla="*/ 107 w 107"/>
                  <a:gd name="T11" fmla="*/ 0 h 312"/>
                  <a:gd name="T12" fmla="*/ 0 w 107"/>
                  <a:gd name="T13" fmla="*/ 0 h 312"/>
                  <a:gd name="T14" fmla="*/ 0 w 107"/>
                  <a:gd name="T15" fmla="*/ 24 h 312"/>
                  <a:gd name="T16" fmla="*/ 107 w 107"/>
                  <a:gd name="T17" fmla="*/ 24 h 312"/>
                  <a:gd name="T18" fmla="*/ 107 w 107"/>
                  <a:gd name="T19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312">
                    <a:moveTo>
                      <a:pt x="100" y="312"/>
                    </a:moveTo>
                    <a:lnTo>
                      <a:pt x="11" y="312"/>
                    </a:lnTo>
                    <a:lnTo>
                      <a:pt x="11" y="312"/>
                    </a:lnTo>
                    <a:lnTo>
                      <a:pt x="100" y="312"/>
                    </a:lnTo>
                    <a:lnTo>
                      <a:pt x="100" y="312"/>
                    </a:lnTo>
                    <a:close/>
                    <a:moveTo>
                      <a:pt x="107" y="0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107" y="2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5756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22" name="Freeform 301"/>
              <p:cNvSpPr>
                <a:spLocks noEditPoints="1"/>
              </p:cNvSpPr>
              <p:nvPr/>
            </p:nvSpPr>
            <p:spPr bwMode="auto">
              <a:xfrm>
                <a:off x="5475" y="3361"/>
                <a:ext cx="107" cy="312"/>
              </a:xfrm>
              <a:custGeom>
                <a:avLst/>
                <a:gdLst>
                  <a:gd name="T0" fmla="*/ 100 w 107"/>
                  <a:gd name="T1" fmla="*/ 312 h 312"/>
                  <a:gd name="T2" fmla="*/ 11 w 107"/>
                  <a:gd name="T3" fmla="*/ 312 h 312"/>
                  <a:gd name="T4" fmla="*/ 11 w 107"/>
                  <a:gd name="T5" fmla="*/ 312 h 312"/>
                  <a:gd name="T6" fmla="*/ 100 w 107"/>
                  <a:gd name="T7" fmla="*/ 312 h 312"/>
                  <a:gd name="T8" fmla="*/ 100 w 107"/>
                  <a:gd name="T9" fmla="*/ 312 h 312"/>
                  <a:gd name="T10" fmla="*/ 107 w 107"/>
                  <a:gd name="T11" fmla="*/ 0 h 312"/>
                  <a:gd name="T12" fmla="*/ 0 w 107"/>
                  <a:gd name="T13" fmla="*/ 0 h 312"/>
                  <a:gd name="T14" fmla="*/ 0 w 107"/>
                  <a:gd name="T15" fmla="*/ 24 h 312"/>
                  <a:gd name="T16" fmla="*/ 107 w 107"/>
                  <a:gd name="T17" fmla="*/ 24 h 312"/>
                  <a:gd name="T18" fmla="*/ 107 w 107"/>
                  <a:gd name="T19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312">
                    <a:moveTo>
                      <a:pt x="100" y="312"/>
                    </a:moveTo>
                    <a:lnTo>
                      <a:pt x="11" y="312"/>
                    </a:lnTo>
                    <a:lnTo>
                      <a:pt x="11" y="312"/>
                    </a:lnTo>
                    <a:lnTo>
                      <a:pt x="100" y="312"/>
                    </a:lnTo>
                    <a:lnTo>
                      <a:pt x="100" y="312"/>
                    </a:lnTo>
                    <a:moveTo>
                      <a:pt x="107" y="0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107" y="24"/>
                    </a:lnTo>
                    <a:lnTo>
                      <a:pt x="10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23" name="Freeform 302"/>
              <p:cNvSpPr>
                <a:spLocks/>
              </p:cNvSpPr>
              <p:nvPr/>
            </p:nvSpPr>
            <p:spPr bwMode="auto">
              <a:xfrm>
                <a:off x="5475" y="3385"/>
                <a:ext cx="107" cy="288"/>
              </a:xfrm>
              <a:custGeom>
                <a:avLst/>
                <a:gdLst>
                  <a:gd name="T0" fmla="*/ 107 w 107"/>
                  <a:gd name="T1" fmla="*/ 0 h 288"/>
                  <a:gd name="T2" fmla="*/ 0 w 107"/>
                  <a:gd name="T3" fmla="*/ 0 h 288"/>
                  <a:gd name="T4" fmla="*/ 11 w 107"/>
                  <a:gd name="T5" fmla="*/ 288 h 288"/>
                  <a:gd name="T6" fmla="*/ 100 w 107"/>
                  <a:gd name="T7" fmla="*/ 288 h 288"/>
                  <a:gd name="T8" fmla="*/ 107 w 107"/>
                  <a:gd name="T9" fmla="*/ 0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288">
                    <a:moveTo>
                      <a:pt x="107" y="0"/>
                    </a:moveTo>
                    <a:lnTo>
                      <a:pt x="0" y="0"/>
                    </a:lnTo>
                    <a:lnTo>
                      <a:pt x="11" y="288"/>
                    </a:lnTo>
                    <a:lnTo>
                      <a:pt x="100" y="288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005C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24" name="Freeform 303"/>
              <p:cNvSpPr>
                <a:spLocks/>
              </p:cNvSpPr>
              <p:nvPr/>
            </p:nvSpPr>
            <p:spPr bwMode="auto">
              <a:xfrm>
                <a:off x="5475" y="3385"/>
                <a:ext cx="107" cy="288"/>
              </a:xfrm>
              <a:custGeom>
                <a:avLst/>
                <a:gdLst>
                  <a:gd name="T0" fmla="*/ 107 w 107"/>
                  <a:gd name="T1" fmla="*/ 0 h 288"/>
                  <a:gd name="T2" fmla="*/ 0 w 107"/>
                  <a:gd name="T3" fmla="*/ 0 h 288"/>
                  <a:gd name="T4" fmla="*/ 11 w 107"/>
                  <a:gd name="T5" fmla="*/ 288 h 288"/>
                  <a:gd name="T6" fmla="*/ 100 w 107"/>
                  <a:gd name="T7" fmla="*/ 288 h 288"/>
                  <a:gd name="T8" fmla="*/ 107 w 107"/>
                  <a:gd name="T9" fmla="*/ 0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288">
                    <a:moveTo>
                      <a:pt x="107" y="0"/>
                    </a:moveTo>
                    <a:lnTo>
                      <a:pt x="0" y="0"/>
                    </a:lnTo>
                    <a:lnTo>
                      <a:pt x="11" y="288"/>
                    </a:lnTo>
                    <a:lnTo>
                      <a:pt x="100" y="288"/>
                    </a:lnTo>
                    <a:lnTo>
                      <a:pt x="10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25" name="Rectangle 304"/>
              <p:cNvSpPr>
                <a:spLocks noChangeArrowheads="1"/>
              </p:cNvSpPr>
              <p:nvPr/>
            </p:nvSpPr>
            <p:spPr bwMode="auto">
              <a:xfrm>
                <a:off x="5687" y="3361"/>
                <a:ext cx="7" cy="1"/>
              </a:xfrm>
              <a:prstGeom prst="rect">
                <a:avLst/>
              </a:prstGeom>
              <a:solidFill>
                <a:srgbClr val="BDBB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26" name="Rectangle 305"/>
              <p:cNvSpPr>
                <a:spLocks noChangeArrowheads="1"/>
              </p:cNvSpPr>
              <p:nvPr/>
            </p:nvSpPr>
            <p:spPr bwMode="auto">
              <a:xfrm>
                <a:off x="5687" y="3361"/>
                <a:ext cx="7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27" name="Rectangle 306"/>
              <p:cNvSpPr>
                <a:spLocks noChangeArrowheads="1"/>
              </p:cNvSpPr>
              <p:nvPr/>
            </p:nvSpPr>
            <p:spPr bwMode="auto">
              <a:xfrm>
                <a:off x="5687" y="3361"/>
                <a:ext cx="7" cy="24"/>
              </a:xfrm>
              <a:prstGeom prst="rect">
                <a:avLst/>
              </a:prstGeom>
              <a:solidFill>
                <a:srgbClr val="5756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28" name="Rectangle 307"/>
              <p:cNvSpPr>
                <a:spLocks noChangeArrowheads="1"/>
              </p:cNvSpPr>
              <p:nvPr/>
            </p:nvSpPr>
            <p:spPr bwMode="auto">
              <a:xfrm>
                <a:off x="5687" y="3361"/>
                <a:ext cx="7" cy="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29" name="Freeform 308"/>
              <p:cNvSpPr>
                <a:spLocks/>
              </p:cNvSpPr>
              <p:nvPr/>
            </p:nvSpPr>
            <p:spPr bwMode="auto">
              <a:xfrm>
                <a:off x="5687" y="3385"/>
                <a:ext cx="7" cy="277"/>
              </a:xfrm>
              <a:custGeom>
                <a:avLst/>
                <a:gdLst>
                  <a:gd name="T0" fmla="*/ 7 w 7"/>
                  <a:gd name="T1" fmla="*/ 0 h 277"/>
                  <a:gd name="T2" fmla="*/ 0 w 7"/>
                  <a:gd name="T3" fmla="*/ 0 h 277"/>
                  <a:gd name="T4" fmla="*/ 0 w 7"/>
                  <a:gd name="T5" fmla="*/ 277 h 277"/>
                  <a:gd name="T6" fmla="*/ 7 w 7"/>
                  <a:gd name="T7" fmla="*/ 0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77">
                    <a:moveTo>
                      <a:pt x="7" y="0"/>
                    </a:moveTo>
                    <a:lnTo>
                      <a:pt x="0" y="0"/>
                    </a:lnTo>
                    <a:lnTo>
                      <a:pt x="0" y="27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88A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30" name="Freeform 309"/>
              <p:cNvSpPr>
                <a:spLocks/>
              </p:cNvSpPr>
              <p:nvPr/>
            </p:nvSpPr>
            <p:spPr bwMode="auto">
              <a:xfrm>
                <a:off x="5687" y="3385"/>
                <a:ext cx="7" cy="277"/>
              </a:xfrm>
              <a:custGeom>
                <a:avLst/>
                <a:gdLst>
                  <a:gd name="T0" fmla="*/ 7 w 7"/>
                  <a:gd name="T1" fmla="*/ 0 h 277"/>
                  <a:gd name="T2" fmla="*/ 0 w 7"/>
                  <a:gd name="T3" fmla="*/ 0 h 277"/>
                  <a:gd name="T4" fmla="*/ 0 w 7"/>
                  <a:gd name="T5" fmla="*/ 277 h 277"/>
                  <a:gd name="T6" fmla="*/ 7 w 7"/>
                  <a:gd name="T7" fmla="*/ 0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77">
                    <a:moveTo>
                      <a:pt x="7" y="0"/>
                    </a:moveTo>
                    <a:lnTo>
                      <a:pt x="0" y="0"/>
                    </a:lnTo>
                    <a:lnTo>
                      <a:pt x="0" y="277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31" name="Rectangle 310"/>
              <p:cNvSpPr>
                <a:spLocks noChangeArrowheads="1"/>
              </p:cNvSpPr>
              <p:nvPr/>
            </p:nvSpPr>
            <p:spPr bwMode="auto">
              <a:xfrm>
                <a:off x="5586" y="3361"/>
                <a:ext cx="10" cy="1"/>
              </a:xfrm>
              <a:prstGeom prst="rect">
                <a:avLst/>
              </a:prstGeom>
              <a:solidFill>
                <a:srgbClr val="BDBB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32" name="Rectangle 311"/>
              <p:cNvSpPr>
                <a:spLocks noChangeArrowheads="1"/>
              </p:cNvSpPr>
              <p:nvPr/>
            </p:nvSpPr>
            <p:spPr bwMode="auto">
              <a:xfrm>
                <a:off x="5586" y="3361"/>
                <a:ext cx="10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33" name="Freeform 312"/>
              <p:cNvSpPr>
                <a:spLocks/>
              </p:cNvSpPr>
              <p:nvPr/>
            </p:nvSpPr>
            <p:spPr bwMode="auto">
              <a:xfrm>
                <a:off x="5586" y="3361"/>
                <a:ext cx="10" cy="24"/>
              </a:xfrm>
              <a:custGeom>
                <a:avLst/>
                <a:gdLst>
                  <a:gd name="T0" fmla="*/ 10 w 10"/>
                  <a:gd name="T1" fmla="*/ 0 h 24"/>
                  <a:gd name="T2" fmla="*/ 0 w 10"/>
                  <a:gd name="T3" fmla="*/ 0 h 24"/>
                  <a:gd name="T4" fmla="*/ 1 w 10"/>
                  <a:gd name="T5" fmla="*/ 24 h 24"/>
                  <a:gd name="T6" fmla="*/ 10 w 10"/>
                  <a:gd name="T7" fmla="*/ 24 h 24"/>
                  <a:gd name="T8" fmla="*/ 10 w 10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4">
                    <a:moveTo>
                      <a:pt x="10" y="0"/>
                    </a:moveTo>
                    <a:lnTo>
                      <a:pt x="0" y="0"/>
                    </a:lnTo>
                    <a:lnTo>
                      <a:pt x="1" y="24"/>
                    </a:lnTo>
                    <a:lnTo>
                      <a:pt x="10" y="2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5756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34" name="Freeform 313"/>
              <p:cNvSpPr>
                <a:spLocks/>
              </p:cNvSpPr>
              <p:nvPr/>
            </p:nvSpPr>
            <p:spPr bwMode="auto">
              <a:xfrm>
                <a:off x="5586" y="3361"/>
                <a:ext cx="10" cy="24"/>
              </a:xfrm>
              <a:custGeom>
                <a:avLst/>
                <a:gdLst>
                  <a:gd name="T0" fmla="*/ 10 w 10"/>
                  <a:gd name="T1" fmla="*/ 0 h 24"/>
                  <a:gd name="T2" fmla="*/ 0 w 10"/>
                  <a:gd name="T3" fmla="*/ 0 h 24"/>
                  <a:gd name="T4" fmla="*/ 1 w 10"/>
                  <a:gd name="T5" fmla="*/ 24 h 24"/>
                  <a:gd name="T6" fmla="*/ 10 w 10"/>
                  <a:gd name="T7" fmla="*/ 24 h 24"/>
                  <a:gd name="T8" fmla="*/ 10 w 10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4">
                    <a:moveTo>
                      <a:pt x="10" y="0"/>
                    </a:moveTo>
                    <a:lnTo>
                      <a:pt x="0" y="0"/>
                    </a:lnTo>
                    <a:lnTo>
                      <a:pt x="1" y="24"/>
                    </a:lnTo>
                    <a:lnTo>
                      <a:pt x="10" y="24"/>
                    </a:lnTo>
                    <a:lnTo>
                      <a:pt x="1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35" name="Freeform 314"/>
              <p:cNvSpPr>
                <a:spLocks/>
              </p:cNvSpPr>
              <p:nvPr/>
            </p:nvSpPr>
            <p:spPr bwMode="auto">
              <a:xfrm>
                <a:off x="5587" y="3385"/>
                <a:ext cx="9" cy="257"/>
              </a:xfrm>
              <a:custGeom>
                <a:avLst/>
                <a:gdLst>
                  <a:gd name="T0" fmla="*/ 9 w 9"/>
                  <a:gd name="T1" fmla="*/ 0 h 257"/>
                  <a:gd name="T2" fmla="*/ 0 w 9"/>
                  <a:gd name="T3" fmla="*/ 0 h 257"/>
                  <a:gd name="T4" fmla="*/ 9 w 9"/>
                  <a:gd name="T5" fmla="*/ 257 h 257"/>
                  <a:gd name="T6" fmla="*/ 9 w 9"/>
                  <a:gd name="T7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257">
                    <a:moveTo>
                      <a:pt x="9" y="0"/>
                    </a:moveTo>
                    <a:lnTo>
                      <a:pt x="0" y="0"/>
                    </a:lnTo>
                    <a:lnTo>
                      <a:pt x="9" y="257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88A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36" name="Freeform 315"/>
              <p:cNvSpPr>
                <a:spLocks/>
              </p:cNvSpPr>
              <p:nvPr/>
            </p:nvSpPr>
            <p:spPr bwMode="auto">
              <a:xfrm>
                <a:off x="5587" y="3385"/>
                <a:ext cx="9" cy="257"/>
              </a:xfrm>
              <a:custGeom>
                <a:avLst/>
                <a:gdLst>
                  <a:gd name="T0" fmla="*/ 9 w 9"/>
                  <a:gd name="T1" fmla="*/ 0 h 257"/>
                  <a:gd name="T2" fmla="*/ 0 w 9"/>
                  <a:gd name="T3" fmla="*/ 0 h 257"/>
                  <a:gd name="T4" fmla="*/ 9 w 9"/>
                  <a:gd name="T5" fmla="*/ 257 h 257"/>
                  <a:gd name="T6" fmla="*/ 9 w 9"/>
                  <a:gd name="T7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257">
                    <a:moveTo>
                      <a:pt x="9" y="0"/>
                    </a:moveTo>
                    <a:lnTo>
                      <a:pt x="0" y="0"/>
                    </a:lnTo>
                    <a:lnTo>
                      <a:pt x="9" y="257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37" name="Freeform 316"/>
              <p:cNvSpPr>
                <a:spLocks/>
              </p:cNvSpPr>
              <p:nvPr/>
            </p:nvSpPr>
            <p:spPr bwMode="auto">
              <a:xfrm>
                <a:off x="5682" y="3173"/>
                <a:ext cx="17" cy="84"/>
              </a:xfrm>
              <a:custGeom>
                <a:avLst/>
                <a:gdLst>
                  <a:gd name="T0" fmla="*/ 6 w 10"/>
                  <a:gd name="T1" fmla="*/ 49 h 49"/>
                  <a:gd name="T2" fmla="*/ 5 w 10"/>
                  <a:gd name="T3" fmla="*/ 49 h 49"/>
                  <a:gd name="T4" fmla="*/ 0 w 10"/>
                  <a:gd name="T5" fmla="*/ 45 h 49"/>
                  <a:gd name="T6" fmla="*/ 2 w 10"/>
                  <a:gd name="T7" fmla="*/ 23 h 49"/>
                  <a:gd name="T8" fmla="*/ 0 w 10"/>
                  <a:gd name="T9" fmla="*/ 4 h 49"/>
                  <a:gd name="T10" fmla="*/ 5 w 10"/>
                  <a:gd name="T11" fmla="*/ 0 h 49"/>
                  <a:gd name="T12" fmla="*/ 6 w 10"/>
                  <a:gd name="T13" fmla="*/ 0 h 49"/>
                  <a:gd name="T14" fmla="*/ 10 w 10"/>
                  <a:gd name="T15" fmla="*/ 4 h 49"/>
                  <a:gd name="T16" fmla="*/ 10 w 10"/>
                  <a:gd name="T17" fmla="*/ 45 h 49"/>
                  <a:gd name="T18" fmla="*/ 6 w 10"/>
                  <a:gd name="T19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49">
                    <a:moveTo>
                      <a:pt x="6" y="49"/>
                    </a:moveTo>
                    <a:cubicBezTo>
                      <a:pt x="5" y="49"/>
                      <a:pt x="5" y="49"/>
                      <a:pt x="5" y="49"/>
                    </a:cubicBezTo>
                    <a:cubicBezTo>
                      <a:pt x="2" y="49"/>
                      <a:pt x="0" y="47"/>
                      <a:pt x="0" y="45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0" y="47"/>
                      <a:pt x="8" y="49"/>
                      <a:pt x="6" y="49"/>
                    </a:cubicBezTo>
                    <a:close/>
                  </a:path>
                </a:pathLst>
              </a:custGeom>
              <a:solidFill>
                <a:srgbClr val="BFA7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38" name="Freeform 317"/>
              <p:cNvSpPr>
                <a:spLocks/>
              </p:cNvSpPr>
              <p:nvPr/>
            </p:nvSpPr>
            <p:spPr bwMode="auto">
              <a:xfrm>
                <a:off x="5617" y="3174"/>
                <a:ext cx="94" cy="154"/>
              </a:xfrm>
              <a:custGeom>
                <a:avLst/>
                <a:gdLst>
                  <a:gd name="T0" fmla="*/ 3 w 55"/>
                  <a:gd name="T1" fmla="*/ 50 h 89"/>
                  <a:gd name="T2" fmla="*/ 23 w 55"/>
                  <a:gd name="T3" fmla="*/ 29 h 89"/>
                  <a:gd name="T4" fmla="*/ 32 w 55"/>
                  <a:gd name="T5" fmla="*/ 35 h 89"/>
                  <a:gd name="T6" fmla="*/ 16 w 55"/>
                  <a:gd name="T7" fmla="*/ 57 h 89"/>
                  <a:gd name="T8" fmla="*/ 24 w 55"/>
                  <a:gd name="T9" fmla="*/ 57 h 89"/>
                  <a:gd name="T10" fmla="*/ 42 w 55"/>
                  <a:gd name="T11" fmla="*/ 38 h 89"/>
                  <a:gd name="T12" fmla="*/ 44 w 55"/>
                  <a:gd name="T13" fmla="*/ 24 h 89"/>
                  <a:gd name="T14" fmla="*/ 45 w 55"/>
                  <a:gd name="T15" fmla="*/ 8 h 89"/>
                  <a:gd name="T16" fmla="*/ 48 w 55"/>
                  <a:gd name="T17" fmla="*/ 1 h 89"/>
                  <a:gd name="T18" fmla="*/ 55 w 55"/>
                  <a:gd name="T19" fmla="*/ 4 h 89"/>
                  <a:gd name="T20" fmla="*/ 55 w 55"/>
                  <a:gd name="T21" fmla="*/ 21 h 89"/>
                  <a:gd name="T22" fmla="*/ 55 w 55"/>
                  <a:gd name="T23" fmla="*/ 44 h 89"/>
                  <a:gd name="T24" fmla="*/ 33 w 55"/>
                  <a:gd name="T25" fmla="*/ 89 h 89"/>
                  <a:gd name="T26" fmla="*/ 0 w 55"/>
                  <a:gd name="T27" fmla="*/ 89 h 89"/>
                  <a:gd name="T28" fmla="*/ 0 w 55"/>
                  <a:gd name="T29" fmla="*/ 57 h 89"/>
                  <a:gd name="T30" fmla="*/ 3 w 55"/>
                  <a:gd name="T31" fmla="*/ 5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" h="89">
                    <a:moveTo>
                      <a:pt x="3" y="50"/>
                    </a:moveTo>
                    <a:cubicBezTo>
                      <a:pt x="23" y="29"/>
                      <a:pt x="23" y="29"/>
                      <a:pt x="23" y="29"/>
                    </a:cubicBezTo>
                    <a:cubicBezTo>
                      <a:pt x="27" y="23"/>
                      <a:pt x="37" y="30"/>
                      <a:pt x="32" y="35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4" y="26"/>
                      <a:pt x="44" y="24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4"/>
                      <a:pt x="45" y="2"/>
                      <a:pt x="48" y="1"/>
                    </a:cubicBezTo>
                    <a:cubicBezTo>
                      <a:pt x="50" y="0"/>
                      <a:pt x="53" y="1"/>
                      <a:pt x="55" y="4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3"/>
                      <a:pt x="55" y="44"/>
                      <a:pt x="55" y="44"/>
                    </a:cubicBezTo>
                    <a:cubicBezTo>
                      <a:pt x="33" y="89"/>
                      <a:pt x="33" y="89"/>
                      <a:pt x="33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5"/>
                      <a:pt x="1" y="52"/>
                      <a:pt x="3" y="50"/>
                    </a:cubicBezTo>
                  </a:path>
                </a:pathLst>
              </a:custGeom>
              <a:solidFill>
                <a:srgbClr val="FFDF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39" name="Freeform 318"/>
              <p:cNvSpPr>
                <a:spLocks/>
              </p:cNvSpPr>
              <p:nvPr/>
            </p:nvSpPr>
            <p:spPr bwMode="auto">
              <a:xfrm>
                <a:off x="5668" y="3176"/>
                <a:ext cx="43" cy="152"/>
              </a:xfrm>
              <a:custGeom>
                <a:avLst/>
                <a:gdLst>
                  <a:gd name="T0" fmla="*/ 25 w 25"/>
                  <a:gd name="T1" fmla="*/ 20 h 88"/>
                  <a:gd name="T2" fmla="*/ 25 w 25"/>
                  <a:gd name="T3" fmla="*/ 3 h 88"/>
                  <a:gd name="T4" fmla="*/ 21 w 25"/>
                  <a:gd name="T5" fmla="*/ 0 h 88"/>
                  <a:gd name="T6" fmla="*/ 22 w 25"/>
                  <a:gd name="T7" fmla="*/ 1 h 88"/>
                  <a:gd name="T8" fmla="*/ 22 w 25"/>
                  <a:gd name="T9" fmla="*/ 19 h 88"/>
                  <a:gd name="T10" fmla="*/ 22 w 25"/>
                  <a:gd name="T11" fmla="*/ 42 h 88"/>
                  <a:gd name="T12" fmla="*/ 0 w 25"/>
                  <a:gd name="T13" fmla="*/ 88 h 88"/>
                  <a:gd name="T14" fmla="*/ 3 w 25"/>
                  <a:gd name="T15" fmla="*/ 88 h 88"/>
                  <a:gd name="T16" fmla="*/ 25 w 25"/>
                  <a:gd name="T17" fmla="*/ 43 h 88"/>
                  <a:gd name="T18" fmla="*/ 25 w 25"/>
                  <a:gd name="T19" fmla="*/ 2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88">
                    <a:moveTo>
                      <a:pt x="25" y="20"/>
                    </a:moveTo>
                    <a:cubicBezTo>
                      <a:pt x="25" y="3"/>
                      <a:pt x="25" y="3"/>
                      <a:pt x="25" y="3"/>
                    </a:cubicBezTo>
                    <a:cubicBezTo>
                      <a:pt x="24" y="1"/>
                      <a:pt x="23" y="0"/>
                      <a:pt x="21" y="0"/>
                    </a:cubicBezTo>
                    <a:cubicBezTo>
                      <a:pt x="21" y="0"/>
                      <a:pt x="22" y="1"/>
                      <a:pt x="22" y="1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20"/>
                      <a:pt x="22" y="42"/>
                      <a:pt x="22" y="42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3"/>
                      <a:pt x="25" y="22"/>
                      <a:pt x="25" y="20"/>
                    </a:cubicBezTo>
                  </a:path>
                </a:pathLst>
              </a:custGeom>
              <a:solidFill>
                <a:srgbClr val="FFEC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40" name="Rectangle 319"/>
              <p:cNvSpPr>
                <a:spLocks noChangeArrowheads="1"/>
              </p:cNvSpPr>
              <p:nvPr/>
            </p:nvSpPr>
            <p:spPr bwMode="auto">
              <a:xfrm>
                <a:off x="5617" y="3318"/>
                <a:ext cx="1" cy="8"/>
              </a:xfrm>
              <a:prstGeom prst="rect">
                <a:avLst/>
              </a:prstGeom>
              <a:solidFill>
                <a:srgbClr val="D3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41" name="Rectangle 320"/>
              <p:cNvSpPr>
                <a:spLocks noChangeArrowheads="1"/>
              </p:cNvSpPr>
              <p:nvPr/>
            </p:nvSpPr>
            <p:spPr bwMode="auto">
              <a:xfrm>
                <a:off x="5617" y="3318"/>
                <a:ext cx="1" cy="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42" name="Freeform 321"/>
              <p:cNvSpPr>
                <a:spLocks/>
              </p:cNvSpPr>
              <p:nvPr/>
            </p:nvSpPr>
            <p:spPr bwMode="auto">
              <a:xfrm>
                <a:off x="5617" y="3318"/>
                <a:ext cx="56" cy="8"/>
              </a:xfrm>
              <a:custGeom>
                <a:avLst/>
                <a:gdLst>
                  <a:gd name="T0" fmla="*/ 56 w 56"/>
                  <a:gd name="T1" fmla="*/ 0 h 8"/>
                  <a:gd name="T2" fmla="*/ 0 w 56"/>
                  <a:gd name="T3" fmla="*/ 0 h 8"/>
                  <a:gd name="T4" fmla="*/ 0 w 56"/>
                  <a:gd name="T5" fmla="*/ 8 h 8"/>
                  <a:gd name="T6" fmla="*/ 53 w 56"/>
                  <a:gd name="T7" fmla="*/ 8 h 8"/>
                  <a:gd name="T8" fmla="*/ 56 w 56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">
                    <a:moveTo>
                      <a:pt x="56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53" y="8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D3B9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43" name="Freeform 322"/>
              <p:cNvSpPr>
                <a:spLocks/>
              </p:cNvSpPr>
              <p:nvPr/>
            </p:nvSpPr>
            <p:spPr bwMode="auto">
              <a:xfrm>
                <a:off x="5617" y="3318"/>
                <a:ext cx="56" cy="8"/>
              </a:xfrm>
              <a:custGeom>
                <a:avLst/>
                <a:gdLst>
                  <a:gd name="T0" fmla="*/ 56 w 56"/>
                  <a:gd name="T1" fmla="*/ 0 h 8"/>
                  <a:gd name="T2" fmla="*/ 0 w 56"/>
                  <a:gd name="T3" fmla="*/ 0 h 8"/>
                  <a:gd name="T4" fmla="*/ 0 w 56"/>
                  <a:gd name="T5" fmla="*/ 8 h 8"/>
                  <a:gd name="T6" fmla="*/ 53 w 56"/>
                  <a:gd name="T7" fmla="*/ 8 h 8"/>
                  <a:gd name="T8" fmla="*/ 56 w 56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">
                    <a:moveTo>
                      <a:pt x="56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53" y="8"/>
                    </a:lnTo>
                    <a:lnTo>
                      <a:pt x="5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44" name="Freeform 323"/>
              <p:cNvSpPr>
                <a:spLocks/>
              </p:cNvSpPr>
              <p:nvPr/>
            </p:nvSpPr>
            <p:spPr bwMode="auto">
              <a:xfrm>
                <a:off x="5670" y="3318"/>
                <a:ext cx="8" cy="8"/>
              </a:xfrm>
              <a:custGeom>
                <a:avLst/>
                <a:gdLst>
                  <a:gd name="T0" fmla="*/ 8 w 8"/>
                  <a:gd name="T1" fmla="*/ 0 h 8"/>
                  <a:gd name="T2" fmla="*/ 3 w 8"/>
                  <a:gd name="T3" fmla="*/ 0 h 8"/>
                  <a:gd name="T4" fmla="*/ 0 w 8"/>
                  <a:gd name="T5" fmla="*/ 8 h 8"/>
                  <a:gd name="T6" fmla="*/ 5 w 8"/>
                  <a:gd name="T7" fmla="*/ 8 h 8"/>
                  <a:gd name="T8" fmla="*/ 8 w 8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lnTo>
                      <a:pt x="3" y="0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D3C3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45" name="Freeform 324"/>
              <p:cNvSpPr>
                <a:spLocks/>
              </p:cNvSpPr>
              <p:nvPr/>
            </p:nvSpPr>
            <p:spPr bwMode="auto">
              <a:xfrm>
                <a:off x="5670" y="3318"/>
                <a:ext cx="8" cy="8"/>
              </a:xfrm>
              <a:custGeom>
                <a:avLst/>
                <a:gdLst>
                  <a:gd name="T0" fmla="*/ 8 w 8"/>
                  <a:gd name="T1" fmla="*/ 0 h 8"/>
                  <a:gd name="T2" fmla="*/ 3 w 8"/>
                  <a:gd name="T3" fmla="*/ 0 h 8"/>
                  <a:gd name="T4" fmla="*/ 0 w 8"/>
                  <a:gd name="T5" fmla="*/ 8 h 8"/>
                  <a:gd name="T6" fmla="*/ 5 w 8"/>
                  <a:gd name="T7" fmla="*/ 8 h 8"/>
                  <a:gd name="T8" fmla="*/ 8 w 8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lnTo>
                      <a:pt x="3" y="0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46" name="Rectangle 325"/>
              <p:cNvSpPr>
                <a:spLocks noChangeArrowheads="1"/>
              </p:cNvSpPr>
              <p:nvPr/>
            </p:nvSpPr>
            <p:spPr bwMode="auto">
              <a:xfrm>
                <a:off x="5596" y="3326"/>
                <a:ext cx="91" cy="347"/>
              </a:xfrm>
              <a:prstGeom prst="rect">
                <a:avLst/>
              </a:prstGeom>
              <a:solidFill>
                <a:srgbClr val="005C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47" name="Rectangle 326"/>
              <p:cNvSpPr>
                <a:spLocks noChangeArrowheads="1"/>
              </p:cNvSpPr>
              <p:nvPr/>
            </p:nvSpPr>
            <p:spPr bwMode="auto">
              <a:xfrm>
                <a:off x="5596" y="3326"/>
                <a:ext cx="91" cy="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48" name="Rectangle 327"/>
              <p:cNvSpPr>
                <a:spLocks noChangeArrowheads="1"/>
              </p:cNvSpPr>
              <p:nvPr/>
            </p:nvSpPr>
            <p:spPr bwMode="auto">
              <a:xfrm>
                <a:off x="5596" y="3326"/>
                <a:ext cx="26" cy="347"/>
              </a:xfrm>
              <a:prstGeom prst="rect">
                <a:avLst/>
              </a:prstGeom>
              <a:solidFill>
                <a:srgbClr val="0384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49" name="Freeform 328"/>
              <p:cNvSpPr>
                <a:spLocks/>
              </p:cNvSpPr>
              <p:nvPr/>
            </p:nvSpPr>
            <p:spPr bwMode="auto">
              <a:xfrm>
                <a:off x="5472" y="3173"/>
                <a:ext cx="19" cy="84"/>
              </a:xfrm>
              <a:custGeom>
                <a:avLst/>
                <a:gdLst>
                  <a:gd name="T0" fmla="*/ 5 w 11"/>
                  <a:gd name="T1" fmla="*/ 49 h 49"/>
                  <a:gd name="T2" fmla="*/ 5 w 11"/>
                  <a:gd name="T3" fmla="*/ 49 h 49"/>
                  <a:gd name="T4" fmla="*/ 11 w 11"/>
                  <a:gd name="T5" fmla="*/ 45 h 49"/>
                  <a:gd name="T6" fmla="*/ 8 w 11"/>
                  <a:gd name="T7" fmla="*/ 23 h 49"/>
                  <a:gd name="T8" fmla="*/ 10 w 11"/>
                  <a:gd name="T9" fmla="*/ 4 h 49"/>
                  <a:gd name="T10" fmla="*/ 5 w 11"/>
                  <a:gd name="T11" fmla="*/ 0 h 49"/>
                  <a:gd name="T12" fmla="*/ 5 w 11"/>
                  <a:gd name="T13" fmla="*/ 0 h 49"/>
                  <a:gd name="T14" fmla="*/ 0 w 11"/>
                  <a:gd name="T15" fmla="*/ 4 h 49"/>
                  <a:gd name="T16" fmla="*/ 0 w 11"/>
                  <a:gd name="T17" fmla="*/ 45 h 49"/>
                  <a:gd name="T18" fmla="*/ 5 w 11"/>
                  <a:gd name="T19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49">
                    <a:moveTo>
                      <a:pt x="5" y="49"/>
                    </a:moveTo>
                    <a:cubicBezTo>
                      <a:pt x="5" y="49"/>
                      <a:pt x="5" y="49"/>
                      <a:pt x="5" y="49"/>
                    </a:cubicBezTo>
                    <a:cubicBezTo>
                      <a:pt x="8" y="49"/>
                      <a:pt x="11" y="47"/>
                      <a:pt x="11" y="4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7"/>
                      <a:pt x="2" y="49"/>
                      <a:pt x="5" y="49"/>
                    </a:cubicBezTo>
                    <a:close/>
                  </a:path>
                </a:pathLst>
              </a:custGeom>
              <a:solidFill>
                <a:srgbClr val="BFA7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50" name="Freeform 329"/>
              <p:cNvSpPr>
                <a:spLocks/>
              </p:cNvSpPr>
              <p:nvPr/>
            </p:nvSpPr>
            <p:spPr bwMode="auto">
              <a:xfrm>
                <a:off x="5460" y="3174"/>
                <a:ext cx="95" cy="154"/>
              </a:xfrm>
              <a:custGeom>
                <a:avLst/>
                <a:gdLst>
                  <a:gd name="T0" fmla="*/ 52 w 55"/>
                  <a:gd name="T1" fmla="*/ 50 h 89"/>
                  <a:gd name="T2" fmla="*/ 33 w 55"/>
                  <a:gd name="T3" fmla="*/ 29 h 89"/>
                  <a:gd name="T4" fmla="*/ 23 w 55"/>
                  <a:gd name="T5" fmla="*/ 35 h 89"/>
                  <a:gd name="T6" fmla="*/ 39 w 55"/>
                  <a:gd name="T7" fmla="*/ 57 h 89"/>
                  <a:gd name="T8" fmla="*/ 31 w 55"/>
                  <a:gd name="T9" fmla="*/ 57 h 89"/>
                  <a:gd name="T10" fmla="*/ 13 w 55"/>
                  <a:gd name="T11" fmla="*/ 38 h 89"/>
                  <a:gd name="T12" fmla="*/ 11 w 55"/>
                  <a:gd name="T13" fmla="*/ 24 h 89"/>
                  <a:gd name="T14" fmla="*/ 10 w 55"/>
                  <a:gd name="T15" fmla="*/ 8 h 89"/>
                  <a:gd name="T16" fmla="*/ 8 w 55"/>
                  <a:gd name="T17" fmla="*/ 1 h 89"/>
                  <a:gd name="T18" fmla="*/ 1 w 55"/>
                  <a:gd name="T19" fmla="*/ 4 h 89"/>
                  <a:gd name="T20" fmla="*/ 1 w 55"/>
                  <a:gd name="T21" fmla="*/ 21 h 89"/>
                  <a:gd name="T22" fmla="*/ 0 w 55"/>
                  <a:gd name="T23" fmla="*/ 44 h 89"/>
                  <a:gd name="T24" fmla="*/ 22 w 55"/>
                  <a:gd name="T25" fmla="*/ 89 h 89"/>
                  <a:gd name="T26" fmla="*/ 55 w 55"/>
                  <a:gd name="T27" fmla="*/ 89 h 89"/>
                  <a:gd name="T28" fmla="*/ 55 w 55"/>
                  <a:gd name="T29" fmla="*/ 57 h 89"/>
                  <a:gd name="T30" fmla="*/ 52 w 55"/>
                  <a:gd name="T31" fmla="*/ 5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" h="89">
                    <a:moveTo>
                      <a:pt x="52" y="50"/>
                    </a:moveTo>
                    <a:cubicBezTo>
                      <a:pt x="33" y="29"/>
                      <a:pt x="33" y="29"/>
                      <a:pt x="33" y="29"/>
                    </a:cubicBezTo>
                    <a:cubicBezTo>
                      <a:pt x="28" y="23"/>
                      <a:pt x="18" y="30"/>
                      <a:pt x="23" y="35"/>
                    </a:cubicBezTo>
                    <a:cubicBezTo>
                      <a:pt x="39" y="57"/>
                      <a:pt x="39" y="57"/>
                      <a:pt x="39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8"/>
                      <a:pt x="11" y="26"/>
                      <a:pt x="11" y="24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4"/>
                      <a:pt x="10" y="2"/>
                      <a:pt x="8" y="1"/>
                    </a:cubicBezTo>
                    <a:cubicBezTo>
                      <a:pt x="5" y="0"/>
                      <a:pt x="2" y="1"/>
                      <a:pt x="1" y="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3"/>
                      <a:pt x="0" y="44"/>
                      <a:pt x="0" y="44"/>
                    </a:cubicBezTo>
                    <a:cubicBezTo>
                      <a:pt x="22" y="89"/>
                      <a:pt x="22" y="89"/>
                      <a:pt x="22" y="89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5" y="55"/>
                      <a:pt x="54" y="52"/>
                      <a:pt x="52" y="50"/>
                    </a:cubicBezTo>
                  </a:path>
                </a:pathLst>
              </a:custGeom>
              <a:solidFill>
                <a:srgbClr val="FFDF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51" name="Freeform 330"/>
              <p:cNvSpPr>
                <a:spLocks/>
              </p:cNvSpPr>
              <p:nvPr/>
            </p:nvSpPr>
            <p:spPr bwMode="auto">
              <a:xfrm>
                <a:off x="5460" y="3176"/>
                <a:ext cx="43" cy="152"/>
              </a:xfrm>
              <a:custGeom>
                <a:avLst/>
                <a:gdLst>
                  <a:gd name="T0" fmla="*/ 1 w 25"/>
                  <a:gd name="T1" fmla="*/ 20 h 88"/>
                  <a:gd name="T2" fmla="*/ 1 w 25"/>
                  <a:gd name="T3" fmla="*/ 3 h 88"/>
                  <a:gd name="T4" fmla="*/ 4 w 25"/>
                  <a:gd name="T5" fmla="*/ 0 h 88"/>
                  <a:gd name="T6" fmla="*/ 4 w 25"/>
                  <a:gd name="T7" fmla="*/ 1 h 88"/>
                  <a:gd name="T8" fmla="*/ 3 w 25"/>
                  <a:gd name="T9" fmla="*/ 19 h 88"/>
                  <a:gd name="T10" fmla="*/ 3 w 25"/>
                  <a:gd name="T11" fmla="*/ 42 h 88"/>
                  <a:gd name="T12" fmla="*/ 25 w 25"/>
                  <a:gd name="T13" fmla="*/ 88 h 88"/>
                  <a:gd name="T14" fmla="*/ 22 w 25"/>
                  <a:gd name="T15" fmla="*/ 88 h 88"/>
                  <a:gd name="T16" fmla="*/ 0 w 25"/>
                  <a:gd name="T17" fmla="*/ 43 h 88"/>
                  <a:gd name="T18" fmla="*/ 1 w 25"/>
                  <a:gd name="T19" fmla="*/ 2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88">
                    <a:moveTo>
                      <a:pt x="1" y="20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42"/>
                      <a:pt x="3" y="42"/>
                    </a:cubicBezTo>
                    <a:cubicBezTo>
                      <a:pt x="25" y="88"/>
                      <a:pt x="25" y="88"/>
                      <a:pt x="25" y="88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22"/>
                      <a:pt x="1" y="20"/>
                    </a:cubicBezTo>
                  </a:path>
                </a:pathLst>
              </a:custGeom>
              <a:solidFill>
                <a:srgbClr val="FFEC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52" name="Freeform 331"/>
              <p:cNvSpPr>
                <a:spLocks/>
              </p:cNvSpPr>
              <p:nvPr/>
            </p:nvSpPr>
            <p:spPr bwMode="auto">
              <a:xfrm>
                <a:off x="5498" y="3318"/>
                <a:ext cx="57" cy="10"/>
              </a:xfrm>
              <a:custGeom>
                <a:avLst/>
                <a:gdLst>
                  <a:gd name="T0" fmla="*/ 57 w 57"/>
                  <a:gd name="T1" fmla="*/ 0 h 10"/>
                  <a:gd name="T2" fmla="*/ 0 w 57"/>
                  <a:gd name="T3" fmla="*/ 0 h 10"/>
                  <a:gd name="T4" fmla="*/ 5 w 57"/>
                  <a:gd name="T5" fmla="*/ 10 h 10"/>
                  <a:gd name="T6" fmla="*/ 57 w 57"/>
                  <a:gd name="T7" fmla="*/ 10 h 10"/>
                  <a:gd name="T8" fmla="*/ 57 w 57"/>
                  <a:gd name="T9" fmla="*/ 10 h 10"/>
                  <a:gd name="T10" fmla="*/ 57 w 5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10">
                    <a:moveTo>
                      <a:pt x="57" y="0"/>
                    </a:moveTo>
                    <a:lnTo>
                      <a:pt x="0" y="0"/>
                    </a:lnTo>
                    <a:lnTo>
                      <a:pt x="5" y="10"/>
                    </a:lnTo>
                    <a:lnTo>
                      <a:pt x="57" y="10"/>
                    </a:lnTo>
                    <a:lnTo>
                      <a:pt x="57" y="1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D3B9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53" name="Freeform 332"/>
              <p:cNvSpPr>
                <a:spLocks/>
              </p:cNvSpPr>
              <p:nvPr/>
            </p:nvSpPr>
            <p:spPr bwMode="auto">
              <a:xfrm>
                <a:off x="5498" y="3318"/>
                <a:ext cx="57" cy="10"/>
              </a:xfrm>
              <a:custGeom>
                <a:avLst/>
                <a:gdLst>
                  <a:gd name="T0" fmla="*/ 57 w 57"/>
                  <a:gd name="T1" fmla="*/ 0 h 10"/>
                  <a:gd name="T2" fmla="*/ 0 w 57"/>
                  <a:gd name="T3" fmla="*/ 0 h 10"/>
                  <a:gd name="T4" fmla="*/ 5 w 57"/>
                  <a:gd name="T5" fmla="*/ 10 h 10"/>
                  <a:gd name="T6" fmla="*/ 57 w 57"/>
                  <a:gd name="T7" fmla="*/ 10 h 10"/>
                  <a:gd name="T8" fmla="*/ 57 w 57"/>
                  <a:gd name="T9" fmla="*/ 10 h 10"/>
                  <a:gd name="T10" fmla="*/ 57 w 5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10">
                    <a:moveTo>
                      <a:pt x="57" y="0"/>
                    </a:moveTo>
                    <a:lnTo>
                      <a:pt x="0" y="0"/>
                    </a:lnTo>
                    <a:lnTo>
                      <a:pt x="5" y="10"/>
                    </a:lnTo>
                    <a:lnTo>
                      <a:pt x="57" y="10"/>
                    </a:lnTo>
                    <a:lnTo>
                      <a:pt x="57" y="10"/>
                    </a:lnTo>
                    <a:lnTo>
                      <a:pt x="5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54" name="Freeform 333"/>
              <p:cNvSpPr>
                <a:spLocks/>
              </p:cNvSpPr>
              <p:nvPr/>
            </p:nvSpPr>
            <p:spPr bwMode="auto">
              <a:xfrm>
                <a:off x="5493" y="3318"/>
                <a:ext cx="10" cy="10"/>
              </a:xfrm>
              <a:custGeom>
                <a:avLst/>
                <a:gdLst>
                  <a:gd name="T0" fmla="*/ 5 w 10"/>
                  <a:gd name="T1" fmla="*/ 0 h 10"/>
                  <a:gd name="T2" fmla="*/ 0 w 10"/>
                  <a:gd name="T3" fmla="*/ 0 h 10"/>
                  <a:gd name="T4" fmla="*/ 5 w 10"/>
                  <a:gd name="T5" fmla="*/ 10 h 10"/>
                  <a:gd name="T6" fmla="*/ 10 w 10"/>
                  <a:gd name="T7" fmla="*/ 10 h 10"/>
                  <a:gd name="T8" fmla="*/ 5 w 10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5" y="0"/>
                    </a:moveTo>
                    <a:lnTo>
                      <a:pt x="0" y="0"/>
                    </a:lnTo>
                    <a:lnTo>
                      <a:pt x="5" y="10"/>
                    </a:lnTo>
                    <a:lnTo>
                      <a:pt x="10" y="1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D3C3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55" name="Freeform 334"/>
              <p:cNvSpPr>
                <a:spLocks/>
              </p:cNvSpPr>
              <p:nvPr/>
            </p:nvSpPr>
            <p:spPr bwMode="auto">
              <a:xfrm>
                <a:off x="5493" y="3318"/>
                <a:ext cx="10" cy="10"/>
              </a:xfrm>
              <a:custGeom>
                <a:avLst/>
                <a:gdLst>
                  <a:gd name="T0" fmla="*/ 5 w 10"/>
                  <a:gd name="T1" fmla="*/ 0 h 10"/>
                  <a:gd name="T2" fmla="*/ 0 w 10"/>
                  <a:gd name="T3" fmla="*/ 0 h 10"/>
                  <a:gd name="T4" fmla="*/ 5 w 10"/>
                  <a:gd name="T5" fmla="*/ 10 h 10"/>
                  <a:gd name="T6" fmla="*/ 10 w 10"/>
                  <a:gd name="T7" fmla="*/ 10 h 10"/>
                  <a:gd name="T8" fmla="*/ 5 w 10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5" y="0"/>
                    </a:moveTo>
                    <a:lnTo>
                      <a:pt x="0" y="0"/>
                    </a:lnTo>
                    <a:lnTo>
                      <a:pt x="5" y="10"/>
                    </a:lnTo>
                    <a:lnTo>
                      <a:pt x="10" y="10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56" name="Rectangle 335"/>
              <p:cNvSpPr>
                <a:spLocks noChangeArrowheads="1"/>
              </p:cNvSpPr>
              <p:nvPr/>
            </p:nvSpPr>
            <p:spPr bwMode="auto">
              <a:xfrm>
                <a:off x="5486" y="3326"/>
                <a:ext cx="89" cy="347"/>
              </a:xfrm>
              <a:prstGeom prst="rect">
                <a:avLst/>
              </a:prstGeom>
              <a:solidFill>
                <a:srgbClr val="005C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57" name="Rectangle 336"/>
              <p:cNvSpPr>
                <a:spLocks noChangeArrowheads="1"/>
              </p:cNvSpPr>
              <p:nvPr/>
            </p:nvSpPr>
            <p:spPr bwMode="auto">
              <a:xfrm>
                <a:off x="5551" y="3326"/>
                <a:ext cx="24" cy="347"/>
              </a:xfrm>
              <a:prstGeom prst="rect">
                <a:avLst/>
              </a:prstGeom>
              <a:solidFill>
                <a:srgbClr val="0384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58" name="Rectangle 337"/>
              <p:cNvSpPr>
                <a:spLocks noChangeArrowheads="1"/>
              </p:cNvSpPr>
              <p:nvPr/>
            </p:nvSpPr>
            <p:spPr bwMode="auto">
              <a:xfrm>
                <a:off x="5580" y="3088"/>
                <a:ext cx="7" cy="17"/>
              </a:xfrm>
              <a:prstGeom prst="rect">
                <a:avLst/>
              </a:pr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59" name="Freeform 338"/>
              <p:cNvSpPr>
                <a:spLocks/>
              </p:cNvSpPr>
              <p:nvPr/>
            </p:nvSpPr>
            <p:spPr bwMode="auto">
              <a:xfrm>
                <a:off x="5596" y="3092"/>
                <a:ext cx="12" cy="17"/>
              </a:xfrm>
              <a:custGeom>
                <a:avLst/>
                <a:gdLst>
                  <a:gd name="T0" fmla="*/ 7 w 12"/>
                  <a:gd name="T1" fmla="*/ 17 h 17"/>
                  <a:gd name="T2" fmla="*/ 0 w 12"/>
                  <a:gd name="T3" fmla="*/ 15 h 17"/>
                  <a:gd name="T4" fmla="*/ 5 w 12"/>
                  <a:gd name="T5" fmla="*/ 0 h 17"/>
                  <a:gd name="T6" fmla="*/ 12 w 12"/>
                  <a:gd name="T7" fmla="*/ 1 h 17"/>
                  <a:gd name="T8" fmla="*/ 7 w 12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7">
                    <a:moveTo>
                      <a:pt x="7" y="17"/>
                    </a:moveTo>
                    <a:lnTo>
                      <a:pt x="0" y="15"/>
                    </a:lnTo>
                    <a:lnTo>
                      <a:pt x="5" y="0"/>
                    </a:lnTo>
                    <a:lnTo>
                      <a:pt x="12" y="1"/>
                    </a:lnTo>
                    <a:lnTo>
                      <a:pt x="7" y="17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60" name="Freeform 339"/>
              <p:cNvSpPr>
                <a:spLocks/>
              </p:cNvSpPr>
              <p:nvPr/>
            </p:nvSpPr>
            <p:spPr bwMode="auto">
              <a:xfrm>
                <a:off x="5611" y="3099"/>
                <a:ext cx="16" cy="17"/>
              </a:xfrm>
              <a:custGeom>
                <a:avLst/>
                <a:gdLst>
                  <a:gd name="T0" fmla="*/ 7 w 16"/>
                  <a:gd name="T1" fmla="*/ 17 h 17"/>
                  <a:gd name="T2" fmla="*/ 0 w 16"/>
                  <a:gd name="T3" fmla="*/ 13 h 17"/>
                  <a:gd name="T4" fmla="*/ 9 w 16"/>
                  <a:gd name="T5" fmla="*/ 0 h 17"/>
                  <a:gd name="T6" fmla="*/ 16 w 16"/>
                  <a:gd name="T7" fmla="*/ 3 h 17"/>
                  <a:gd name="T8" fmla="*/ 7 w 16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7" y="17"/>
                    </a:moveTo>
                    <a:lnTo>
                      <a:pt x="0" y="13"/>
                    </a:lnTo>
                    <a:lnTo>
                      <a:pt x="9" y="0"/>
                    </a:lnTo>
                    <a:lnTo>
                      <a:pt x="16" y="3"/>
                    </a:lnTo>
                    <a:lnTo>
                      <a:pt x="7" y="17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61" name="Freeform 340"/>
              <p:cNvSpPr>
                <a:spLocks/>
              </p:cNvSpPr>
              <p:nvPr/>
            </p:nvSpPr>
            <p:spPr bwMode="auto">
              <a:xfrm>
                <a:off x="5543" y="3097"/>
                <a:ext cx="15" cy="19"/>
              </a:xfrm>
              <a:custGeom>
                <a:avLst/>
                <a:gdLst>
                  <a:gd name="T0" fmla="*/ 8 w 15"/>
                  <a:gd name="T1" fmla="*/ 19 h 19"/>
                  <a:gd name="T2" fmla="*/ 0 w 15"/>
                  <a:gd name="T3" fmla="*/ 3 h 19"/>
                  <a:gd name="T4" fmla="*/ 6 w 15"/>
                  <a:gd name="T5" fmla="*/ 0 h 19"/>
                  <a:gd name="T6" fmla="*/ 15 w 15"/>
                  <a:gd name="T7" fmla="*/ 15 h 19"/>
                  <a:gd name="T8" fmla="*/ 8 w 15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9">
                    <a:moveTo>
                      <a:pt x="8" y="19"/>
                    </a:moveTo>
                    <a:lnTo>
                      <a:pt x="0" y="3"/>
                    </a:lnTo>
                    <a:lnTo>
                      <a:pt x="6" y="0"/>
                    </a:lnTo>
                    <a:lnTo>
                      <a:pt x="15" y="15"/>
                    </a:lnTo>
                    <a:lnTo>
                      <a:pt x="8" y="19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62" name="Freeform 341"/>
              <p:cNvSpPr>
                <a:spLocks/>
              </p:cNvSpPr>
              <p:nvPr/>
            </p:nvSpPr>
            <p:spPr bwMode="auto">
              <a:xfrm>
                <a:off x="5561" y="3090"/>
                <a:ext cx="11" cy="19"/>
              </a:xfrm>
              <a:custGeom>
                <a:avLst/>
                <a:gdLst>
                  <a:gd name="T0" fmla="*/ 6 w 11"/>
                  <a:gd name="T1" fmla="*/ 19 h 19"/>
                  <a:gd name="T2" fmla="*/ 0 w 11"/>
                  <a:gd name="T3" fmla="*/ 2 h 19"/>
                  <a:gd name="T4" fmla="*/ 7 w 11"/>
                  <a:gd name="T5" fmla="*/ 0 h 19"/>
                  <a:gd name="T6" fmla="*/ 11 w 11"/>
                  <a:gd name="T7" fmla="*/ 17 h 19"/>
                  <a:gd name="T8" fmla="*/ 6 w 1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9">
                    <a:moveTo>
                      <a:pt x="6" y="19"/>
                    </a:moveTo>
                    <a:lnTo>
                      <a:pt x="0" y="2"/>
                    </a:lnTo>
                    <a:lnTo>
                      <a:pt x="7" y="0"/>
                    </a:lnTo>
                    <a:lnTo>
                      <a:pt x="11" y="17"/>
                    </a:lnTo>
                    <a:lnTo>
                      <a:pt x="6" y="19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63" name="Freeform 342"/>
              <p:cNvSpPr>
                <a:spLocks/>
              </p:cNvSpPr>
              <p:nvPr/>
            </p:nvSpPr>
            <p:spPr bwMode="auto">
              <a:xfrm>
                <a:off x="5586" y="3114"/>
                <a:ext cx="65" cy="112"/>
              </a:xfrm>
              <a:custGeom>
                <a:avLst/>
                <a:gdLst>
                  <a:gd name="T0" fmla="*/ 0 w 38"/>
                  <a:gd name="T1" fmla="*/ 0 h 65"/>
                  <a:gd name="T2" fmla="*/ 0 w 38"/>
                  <a:gd name="T3" fmla="*/ 38 h 65"/>
                  <a:gd name="T4" fmla="*/ 0 w 38"/>
                  <a:gd name="T5" fmla="*/ 38 h 65"/>
                  <a:gd name="T6" fmla="*/ 27 w 38"/>
                  <a:gd name="T7" fmla="*/ 65 h 65"/>
                  <a:gd name="T8" fmla="*/ 38 w 38"/>
                  <a:gd name="T9" fmla="*/ 38 h 65"/>
                  <a:gd name="T10" fmla="*/ 38 w 38"/>
                  <a:gd name="T11" fmla="*/ 38 h 65"/>
                  <a:gd name="T12" fmla="*/ 0 w 38"/>
                  <a:gd name="T13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65">
                    <a:moveTo>
                      <a:pt x="0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34" y="58"/>
                      <a:pt x="38" y="49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17"/>
                      <a:pt x="21" y="0"/>
                      <a:pt x="0" y="0"/>
                    </a:cubicBezTo>
                    <a:close/>
                  </a:path>
                </a:pathLst>
              </a:custGeom>
              <a:solidFill>
                <a:srgbClr val="87B0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64" name="Freeform 343"/>
              <p:cNvSpPr>
                <a:spLocks/>
              </p:cNvSpPr>
              <p:nvPr/>
            </p:nvSpPr>
            <p:spPr bwMode="auto">
              <a:xfrm>
                <a:off x="5518" y="3114"/>
                <a:ext cx="64" cy="66"/>
              </a:xfrm>
              <a:custGeom>
                <a:avLst/>
                <a:gdLst>
                  <a:gd name="T0" fmla="*/ 11 w 37"/>
                  <a:gd name="T1" fmla="*/ 11 h 38"/>
                  <a:gd name="T2" fmla="*/ 0 w 37"/>
                  <a:gd name="T3" fmla="*/ 38 h 38"/>
                  <a:gd name="T4" fmla="*/ 37 w 37"/>
                  <a:gd name="T5" fmla="*/ 38 h 38"/>
                  <a:gd name="T6" fmla="*/ 37 w 37"/>
                  <a:gd name="T7" fmla="*/ 38 h 38"/>
                  <a:gd name="T8" fmla="*/ 37 w 37"/>
                  <a:gd name="T9" fmla="*/ 0 h 38"/>
                  <a:gd name="T10" fmla="*/ 11 w 37"/>
                  <a:gd name="T11" fmla="*/ 1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1" y="11"/>
                    </a:moveTo>
                    <a:cubicBezTo>
                      <a:pt x="4" y="18"/>
                      <a:pt x="0" y="28"/>
                      <a:pt x="0" y="38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27" y="0"/>
                      <a:pt x="18" y="5"/>
                      <a:pt x="11" y="11"/>
                    </a:cubicBezTo>
                    <a:close/>
                  </a:path>
                </a:pathLst>
              </a:custGeom>
              <a:solidFill>
                <a:srgbClr val="A84A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65" name="Freeform 344"/>
              <p:cNvSpPr>
                <a:spLocks/>
              </p:cNvSpPr>
              <p:nvPr/>
            </p:nvSpPr>
            <p:spPr bwMode="auto">
              <a:xfrm>
                <a:off x="5518" y="3183"/>
                <a:ext cx="111" cy="66"/>
              </a:xfrm>
              <a:custGeom>
                <a:avLst/>
                <a:gdLst>
                  <a:gd name="T0" fmla="*/ 37 w 64"/>
                  <a:gd name="T1" fmla="*/ 0 h 38"/>
                  <a:gd name="T2" fmla="*/ 37 w 64"/>
                  <a:gd name="T3" fmla="*/ 0 h 38"/>
                  <a:gd name="T4" fmla="*/ 0 w 64"/>
                  <a:gd name="T5" fmla="*/ 0 h 38"/>
                  <a:gd name="T6" fmla="*/ 0 w 64"/>
                  <a:gd name="T7" fmla="*/ 0 h 38"/>
                  <a:gd name="T8" fmla="*/ 37 w 64"/>
                  <a:gd name="T9" fmla="*/ 38 h 38"/>
                  <a:gd name="T10" fmla="*/ 64 w 64"/>
                  <a:gd name="T11" fmla="*/ 27 h 38"/>
                  <a:gd name="T12" fmla="*/ 37 w 64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38">
                    <a:moveTo>
                      <a:pt x="37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17" y="38"/>
                      <a:pt x="37" y="38"/>
                    </a:cubicBezTo>
                    <a:cubicBezTo>
                      <a:pt x="48" y="38"/>
                      <a:pt x="57" y="34"/>
                      <a:pt x="64" y="27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BC9F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66" name="Freeform 345"/>
              <p:cNvSpPr>
                <a:spLocks/>
              </p:cNvSpPr>
              <p:nvPr/>
            </p:nvSpPr>
            <p:spPr bwMode="auto">
              <a:xfrm>
                <a:off x="5586" y="3119"/>
                <a:ext cx="60" cy="104"/>
              </a:xfrm>
              <a:custGeom>
                <a:avLst/>
                <a:gdLst>
                  <a:gd name="T0" fmla="*/ 0 w 35"/>
                  <a:gd name="T1" fmla="*/ 0 h 60"/>
                  <a:gd name="T2" fmla="*/ 0 w 35"/>
                  <a:gd name="T3" fmla="*/ 35 h 60"/>
                  <a:gd name="T4" fmla="*/ 0 w 35"/>
                  <a:gd name="T5" fmla="*/ 35 h 60"/>
                  <a:gd name="T6" fmla="*/ 25 w 35"/>
                  <a:gd name="T7" fmla="*/ 60 h 60"/>
                  <a:gd name="T8" fmla="*/ 35 w 35"/>
                  <a:gd name="T9" fmla="*/ 35 h 60"/>
                  <a:gd name="T10" fmla="*/ 35 w 35"/>
                  <a:gd name="T11" fmla="*/ 35 h 60"/>
                  <a:gd name="T12" fmla="*/ 0 w 35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60">
                    <a:moveTo>
                      <a:pt x="0" y="0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31" y="54"/>
                      <a:pt x="35" y="4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16"/>
                      <a:pt x="19" y="0"/>
                      <a:pt x="0" y="0"/>
                    </a:cubicBezTo>
                    <a:close/>
                  </a:path>
                </a:pathLst>
              </a:custGeom>
              <a:solidFill>
                <a:srgbClr val="B4EB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67" name="Freeform 346"/>
              <p:cNvSpPr>
                <a:spLocks/>
              </p:cNvSpPr>
              <p:nvPr/>
            </p:nvSpPr>
            <p:spPr bwMode="auto">
              <a:xfrm>
                <a:off x="5522" y="3119"/>
                <a:ext cx="60" cy="61"/>
              </a:xfrm>
              <a:custGeom>
                <a:avLst/>
                <a:gdLst>
                  <a:gd name="T0" fmla="*/ 11 w 35"/>
                  <a:gd name="T1" fmla="*/ 11 h 35"/>
                  <a:gd name="T2" fmla="*/ 0 w 35"/>
                  <a:gd name="T3" fmla="*/ 35 h 35"/>
                  <a:gd name="T4" fmla="*/ 35 w 35"/>
                  <a:gd name="T5" fmla="*/ 35 h 35"/>
                  <a:gd name="T6" fmla="*/ 35 w 35"/>
                  <a:gd name="T7" fmla="*/ 35 h 35"/>
                  <a:gd name="T8" fmla="*/ 35 w 35"/>
                  <a:gd name="T9" fmla="*/ 0 h 35"/>
                  <a:gd name="T10" fmla="*/ 11 w 35"/>
                  <a:gd name="T11" fmla="*/ 1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35">
                    <a:moveTo>
                      <a:pt x="11" y="11"/>
                    </a:moveTo>
                    <a:cubicBezTo>
                      <a:pt x="4" y="17"/>
                      <a:pt x="1" y="26"/>
                      <a:pt x="0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6" y="0"/>
                      <a:pt x="17" y="4"/>
                      <a:pt x="11" y="11"/>
                    </a:cubicBezTo>
                    <a:close/>
                  </a:path>
                </a:pathLst>
              </a:custGeom>
              <a:solidFill>
                <a:srgbClr val="E06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68" name="Freeform 347"/>
              <p:cNvSpPr>
                <a:spLocks/>
              </p:cNvSpPr>
              <p:nvPr/>
            </p:nvSpPr>
            <p:spPr bwMode="auto">
              <a:xfrm>
                <a:off x="5522" y="3183"/>
                <a:ext cx="103" cy="60"/>
              </a:xfrm>
              <a:custGeom>
                <a:avLst/>
                <a:gdLst>
                  <a:gd name="T0" fmla="*/ 35 w 60"/>
                  <a:gd name="T1" fmla="*/ 0 h 35"/>
                  <a:gd name="T2" fmla="*/ 35 w 60"/>
                  <a:gd name="T3" fmla="*/ 0 h 35"/>
                  <a:gd name="T4" fmla="*/ 0 w 60"/>
                  <a:gd name="T5" fmla="*/ 0 h 35"/>
                  <a:gd name="T6" fmla="*/ 0 w 60"/>
                  <a:gd name="T7" fmla="*/ 0 h 35"/>
                  <a:gd name="T8" fmla="*/ 35 w 60"/>
                  <a:gd name="T9" fmla="*/ 35 h 35"/>
                  <a:gd name="T10" fmla="*/ 60 w 60"/>
                  <a:gd name="T11" fmla="*/ 25 h 35"/>
                  <a:gd name="T12" fmla="*/ 35 w 60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35">
                    <a:moveTo>
                      <a:pt x="35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"/>
                      <a:pt x="16" y="35"/>
                      <a:pt x="35" y="35"/>
                    </a:cubicBezTo>
                    <a:cubicBezTo>
                      <a:pt x="45" y="35"/>
                      <a:pt x="54" y="31"/>
                      <a:pt x="60" y="25"/>
                    </a:cubicBez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BD4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69" name="Freeform 348"/>
              <p:cNvSpPr>
                <a:spLocks/>
              </p:cNvSpPr>
              <p:nvPr/>
            </p:nvSpPr>
            <p:spPr bwMode="auto">
              <a:xfrm>
                <a:off x="7078" y="3483"/>
                <a:ext cx="24" cy="52"/>
              </a:xfrm>
              <a:custGeom>
                <a:avLst/>
                <a:gdLst>
                  <a:gd name="T0" fmla="*/ 24 w 24"/>
                  <a:gd name="T1" fmla="*/ 47 h 52"/>
                  <a:gd name="T2" fmla="*/ 12 w 24"/>
                  <a:gd name="T3" fmla="*/ 0 h 52"/>
                  <a:gd name="T4" fmla="*/ 0 w 24"/>
                  <a:gd name="T5" fmla="*/ 47 h 52"/>
                  <a:gd name="T6" fmla="*/ 0 w 24"/>
                  <a:gd name="T7" fmla="*/ 52 h 52"/>
                  <a:gd name="T8" fmla="*/ 24 w 24"/>
                  <a:gd name="T9" fmla="*/ 52 h 52"/>
                  <a:gd name="T10" fmla="*/ 24 w 24"/>
                  <a:gd name="T11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52">
                    <a:moveTo>
                      <a:pt x="24" y="47"/>
                    </a:moveTo>
                    <a:lnTo>
                      <a:pt x="12" y="0"/>
                    </a:lnTo>
                    <a:lnTo>
                      <a:pt x="0" y="47"/>
                    </a:lnTo>
                    <a:lnTo>
                      <a:pt x="0" y="52"/>
                    </a:lnTo>
                    <a:lnTo>
                      <a:pt x="24" y="52"/>
                    </a:lnTo>
                    <a:lnTo>
                      <a:pt x="24" y="47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70" name="Freeform 349"/>
              <p:cNvSpPr>
                <a:spLocks/>
              </p:cNvSpPr>
              <p:nvPr/>
            </p:nvSpPr>
            <p:spPr bwMode="auto">
              <a:xfrm>
                <a:off x="7088" y="3483"/>
                <a:ext cx="3" cy="9"/>
              </a:xfrm>
              <a:custGeom>
                <a:avLst/>
                <a:gdLst>
                  <a:gd name="T0" fmla="*/ 3 w 3"/>
                  <a:gd name="T1" fmla="*/ 9 h 9"/>
                  <a:gd name="T2" fmla="*/ 2 w 3"/>
                  <a:gd name="T3" fmla="*/ 0 h 9"/>
                  <a:gd name="T4" fmla="*/ 0 w 3"/>
                  <a:gd name="T5" fmla="*/ 9 h 9"/>
                  <a:gd name="T6" fmla="*/ 3 w 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9">
                    <a:moveTo>
                      <a:pt x="3" y="9"/>
                    </a:moveTo>
                    <a:lnTo>
                      <a:pt x="2" y="0"/>
                    </a:lnTo>
                    <a:lnTo>
                      <a:pt x="0" y="9"/>
                    </a:lnTo>
                    <a:lnTo>
                      <a:pt x="3" y="9"/>
                    </a:lnTo>
                    <a:close/>
                  </a:path>
                </a:pathLst>
              </a:custGeom>
              <a:solidFill>
                <a:srgbClr val="4850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71" name="Freeform 350"/>
              <p:cNvSpPr>
                <a:spLocks/>
              </p:cNvSpPr>
              <p:nvPr/>
            </p:nvSpPr>
            <p:spPr bwMode="auto">
              <a:xfrm>
                <a:off x="7078" y="3519"/>
                <a:ext cx="8" cy="290"/>
              </a:xfrm>
              <a:custGeom>
                <a:avLst/>
                <a:gdLst>
                  <a:gd name="T0" fmla="*/ 8 w 8"/>
                  <a:gd name="T1" fmla="*/ 290 h 290"/>
                  <a:gd name="T2" fmla="*/ 0 w 8"/>
                  <a:gd name="T3" fmla="*/ 290 h 290"/>
                  <a:gd name="T4" fmla="*/ 0 w 8"/>
                  <a:gd name="T5" fmla="*/ 11 h 290"/>
                  <a:gd name="T6" fmla="*/ 3 w 8"/>
                  <a:gd name="T7" fmla="*/ 0 h 290"/>
                  <a:gd name="T8" fmla="*/ 8 w 8"/>
                  <a:gd name="T9" fmla="*/ 11 h 290"/>
                  <a:gd name="T10" fmla="*/ 8 w 8"/>
                  <a:gd name="T11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90">
                    <a:moveTo>
                      <a:pt x="8" y="290"/>
                    </a:moveTo>
                    <a:lnTo>
                      <a:pt x="0" y="290"/>
                    </a:lnTo>
                    <a:lnTo>
                      <a:pt x="0" y="11"/>
                    </a:lnTo>
                    <a:lnTo>
                      <a:pt x="3" y="0"/>
                    </a:lnTo>
                    <a:lnTo>
                      <a:pt x="8" y="11"/>
                    </a:lnTo>
                    <a:lnTo>
                      <a:pt x="8" y="290"/>
                    </a:lnTo>
                    <a:close/>
                  </a:path>
                </a:pathLst>
              </a:custGeom>
              <a:solidFill>
                <a:srgbClr val="BC9F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72" name="Freeform 351"/>
              <p:cNvSpPr>
                <a:spLocks/>
              </p:cNvSpPr>
              <p:nvPr/>
            </p:nvSpPr>
            <p:spPr bwMode="auto">
              <a:xfrm>
                <a:off x="7086" y="3519"/>
                <a:ext cx="7" cy="290"/>
              </a:xfrm>
              <a:custGeom>
                <a:avLst/>
                <a:gdLst>
                  <a:gd name="T0" fmla="*/ 7 w 7"/>
                  <a:gd name="T1" fmla="*/ 290 h 290"/>
                  <a:gd name="T2" fmla="*/ 0 w 7"/>
                  <a:gd name="T3" fmla="*/ 290 h 290"/>
                  <a:gd name="T4" fmla="*/ 0 w 7"/>
                  <a:gd name="T5" fmla="*/ 11 h 290"/>
                  <a:gd name="T6" fmla="*/ 4 w 7"/>
                  <a:gd name="T7" fmla="*/ 0 h 290"/>
                  <a:gd name="T8" fmla="*/ 7 w 7"/>
                  <a:gd name="T9" fmla="*/ 11 h 290"/>
                  <a:gd name="T10" fmla="*/ 7 w 7"/>
                  <a:gd name="T11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90">
                    <a:moveTo>
                      <a:pt x="7" y="290"/>
                    </a:moveTo>
                    <a:lnTo>
                      <a:pt x="0" y="290"/>
                    </a:lnTo>
                    <a:lnTo>
                      <a:pt x="0" y="11"/>
                    </a:lnTo>
                    <a:lnTo>
                      <a:pt x="4" y="0"/>
                    </a:lnTo>
                    <a:lnTo>
                      <a:pt x="7" y="11"/>
                    </a:lnTo>
                    <a:lnTo>
                      <a:pt x="7" y="290"/>
                    </a:lnTo>
                    <a:close/>
                  </a:path>
                </a:pathLst>
              </a:custGeom>
              <a:solidFill>
                <a:srgbClr val="FBD4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73" name="Freeform 352"/>
              <p:cNvSpPr>
                <a:spLocks/>
              </p:cNvSpPr>
              <p:nvPr/>
            </p:nvSpPr>
            <p:spPr bwMode="auto">
              <a:xfrm>
                <a:off x="7093" y="3519"/>
                <a:ext cx="9" cy="290"/>
              </a:xfrm>
              <a:custGeom>
                <a:avLst/>
                <a:gdLst>
                  <a:gd name="T0" fmla="*/ 9 w 9"/>
                  <a:gd name="T1" fmla="*/ 290 h 290"/>
                  <a:gd name="T2" fmla="*/ 0 w 9"/>
                  <a:gd name="T3" fmla="*/ 290 h 290"/>
                  <a:gd name="T4" fmla="*/ 0 w 9"/>
                  <a:gd name="T5" fmla="*/ 11 h 290"/>
                  <a:gd name="T6" fmla="*/ 4 w 9"/>
                  <a:gd name="T7" fmla="*/ 0 h 290"/>
                  <a:gd name="T8" fmla="*/ 9 w 9"/>
                  <a:gd name="T9" fmla="*/ 11 h 290"/>
                  <a:gd name="T10" fmla="*/ 9 w 9"/>
                  <a:gd name="T11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90">
                    <a:moveTo>
                      <a:pt x="9" y="290"/>
                    </a:moveTo>
                    <a:lnTo>
                      <a:pt x="0" y="290"/>
                    </a:lnTo>
                    <a:lnTo>
                      <a:pt x="0" y="11"/>
                    </a:lnTo>
                    <a:lnTo>
                      <a:pt x="4" y="0"/>
                    </a:lnTo>
                    <a:lnTo>
                      <a:pt x="9" y="11"/>
                    </a:lnTo>
                    <a:lnTo>
                      <a:pt x="9" y="290"/>
                    </a:lnTo>
                    <a:close/>
                  </a:path>
                </a:pathLst>
              </a:custGeom>
              <a:solidFill>
                <a:srgbClr val="FBDA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74" name="Rectangle 353"/>
              <p:cNvSpPr>
                <a:spLocks noChangeArrowheads="1"/>
              </p:cNvSpPr>
              <p:nvPr/>
            </p:nvSpPr>
            <p:spPr bwMode="auto">
              <a:xfrm>
                <a:off x="7078" y="3826"/>
                <a:ext cx="24" cy="28"/>
              </a:xfrm>
              <a:prstGeom prst="rect">
                <a:avLst/>
              </a:prstGeom>
              <a:solidFill>
                <a:srgbClr val="E682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75" name="Rectangle 354"/>
              <p:cNvSpPr>
                <a:spLocks noChangeArrowheads="1"/>
              </p:cNvSpPr>
              <p:nvPr/>
            </p:nvSpPr>
            <p:spPr bwMode="auto">
              <a:xfrm>
                <a:off x="7078" y="3826"/>
                <a:ext cx="12" cy="28"/>
              </a:xfrm>
              <a:prstGeom prst="rect">
                <a:avLst/>
              </a:prstGeom>
              <a:solidFill>
                <a:srgbClr val="E06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76" name="Freeform 355"/>
              <p:cNvSpPr>
                <a:spLocks/>
              </p:cNvSpPr>
              <p:nvPr/>
            </p:nvSpPr>
            <p:spPr bwMode="auto">
              <a:xfrm>
                <a:off x="7073" y="3804"/>
                <a:ext cx="32" cy="36"/>
              </a:xfrm>
              <a:custGeom>
                <a:avLst/>
                <a:gdLst>
                  <a:gd name="T0" fmla="*/ 17 w 19"/>
                  <a:gd name="T1" fmla="*/ 13 h 21"/>
                  <a:gd name="T2" fmla="*/ 19 w 19"/>
                  <a:gd name="T3" fmla="*/ 11 h 21"/>
                  <a:gd name="T4" fmla="*/ 17 w 19"/>
                  <a:gd name="T5" fmla="*/ 8 h 21"/>
                  <a:gd name="T6" fmla="*/ 17 w 19"/>
                  <a:gd name="T7" fmla="*/ 8 h 21"/>
                  <a:gd name="T8" fmla="*/ 17 w 19"/>
                  <a:gd name="T9" fmla="*/ 5 h 21"/>
                  <a:gd name="T10" fmla="*/ 17 w 19"/>
                  <a:gd name="T11" fmla="*/ 5 h 21"/>
                  <a:gd name="T12" fmla="*/ 19 w 19"/>
                  <a:gd name="T13" fmla="*/ 3 h 21"/>
                  <a:gd name="T14" fmla="*/ 17 w 19"/>
                  <a:gd name="T15" fmla="*/ 0 h 21"/>
                  <a:gd name="T16" fmla="*/ 3 w 19"/>
                  <a:gd name="T17" fmla="*/ 0 h 21"/>
                  <a:gd name="T18" fmla="*/ 0 w 19"/>
                  <a:gd name="T19" fmla="*/ 3 h 21"/>
                  <a:gd name="T20" fmla="*/ 3 w 19"/>
                  <a:gd name="T21" fmla="*/ 5 h 21"/>
                  <a:gd name="T22" fmla="*/ 3 w 19"/>
                  <a:gd name="T23" fmla="*/ 5 h 21"/>
                  <a:gd name="T24" fmla="*/ 3 w 19"/>
                  <a:gd name="T25" fmla="*/ 8 h 21"/>
                  <a:gd name="T26" fmla="*/ 3 w 19"/>
                  <a:gd name="T27" fmla="*/ 8 h 21"/>
                  <a:gd name="T28" fmla="*/ 0 w 19"/>
                  <a:gd name="T29" fmla="*/ 11 h 21"/>
                  <a:gd name="T30" fmla="*/ 3 w 19"/>
                  <a:gd name="T31" fmla="*/ 13 h 21"/>
                  <a:gd name="T32" fmla="*/ 3 w 19"/>
                  <a:gd name="T33" fmla="*/ 13 h 21"/>
                  <a:gd name="T34" fmla="*/ 3 w 19"/>
                  <a:gd name="T35" fmla="*/ 16 h 21"/>
                  <a:gd name="T36" fmla="*/ 3 w 19"/>
                  <a:gd name="T37" fmla="*/ 16 h 21"/>
                  <a:gd name="T38" fmla="*/ 0 w 19"/>
                  <a:gd name="T39" fmla="*/ 19 h 21"/>
                  <a:gd name="T40" fmla="*/ 3 w 19"/>
                  <a:gd name="T41" fmla="*/ 21 h 21"/>
                  <a:gd name="T42" fmla="*/ 17 w 19"/>
                  <a:gd name="T43" fmla="*/ 21 h 21"/>
                  <a:gd name="T44" fmla="*/ 19 w 19"/>
                  <a:gd name="T45" fmla="*/ 19 h 21"/>
                  <a:gd name="T46" fmla="*/ 17 w 19"/>
                  <a:gd name="T47" fmla="*/ 16 h 21"/>
                  <a:gd name="T48" fmla="*/ 17 w 19"/>
                  <a:gd name="T49" fmla="*/ 16 h 21"/>
                  <a:gd name="T50" fmla="*/ 17 w 19"/>
                  <a:gd name="T51" fmla="*/ 1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21">
                    <a:moveTo>
                      <a:pt x="17" y="13"/>
                    </a:moveTo>
                    <a:cubicBezTo>
                      <a:pt x="18" y="13"/>
                      <a:pt x="19" y="12"/>
                      <a:pt x="19" y="11"/>
                    </a:cubicBezTo>
                    <a:cubicBezTo>
                      <a:pt x="19" y="9"/>
                      <a:pt x="18" y="8"/>
                      <a:pt x="17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19" y="4"/>
                      <a:pt x="19" y="3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2"/>
                      <a:pt x="1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1" y="16"/>
                      <a:pt x="0" y="17"/>
                      <a:pt x="0" y="19"/>
                    </a:cubicBezTo>
                    <a:cubicBezTo>
                      <a:pt x="0" y="20"/>
                      <a:pt x="1" y="21"/>
                      <a:pt x="3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21"/>
                      <a:pt x="19" y="20"/>
                      <a:pt x="19" y="19"/>
                    </a:cubicBezTo>
                    <a:cubicBezTo>
                      <a:pt x="19" y="17"/>
                      <a:pt x="18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3"/>
                      <a:pt x="17" y="13"/>
                      <a:pt x="17" y="13"/>
                    </a:cubicBezTo>
                    <a:close/>
                  </a:path>
                </a:pathLst>
              </a:custGeom>
              <a:solidFill>
                <a:srgbClr val="4850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77" name="Freeform 356"/>
              <p:cNvSpPr>
                <a:spLocks/>
              </p:cNvSpPr>
              <p:nvPr/>
            </p:nvSpPr>
            <p:spPr bwMode="auto">
              <a:xfrm>
                <a:off x="7073" y="3804"/>
                <a:ext cx="17" cy="36"/>
              </a:xfrm>
              <a:custGeom>
                <a:avLst/>
                <a:gdLst>
                  <a:gd name="T0" fmla="*/ 3 w 10"/>
                  <a:gd name="T1" fmla="*/ 0 h 21"/>
                  <a:gd name="T2" fmla="*/ 0 w 10"/>
                  <a:gd name="T3" fmla="*/ 3 h 21"/>
                  <a:gd name="T4" fmla="*/ 3 w 10"/>
                  <a:gd name="T5" fmla="*/ 5 h 21"/>
                  <a:gd name="T6" fmla="*/ 3 w 10"/>
                  <a:gd name="T7" fmla="*/ 5 h 21"/>
                  <a:gd name="T8" fmla="*/ 3 w 10"/>
                  <a:gd name="T9" fmla="*/ 8 h 21"/>
                  <a:gd name="T10" fmla="*/ 3 w 10"/>
                  <a:gd name="T11" fmla="*/ 8 h 21"/>
                  <a:gd name="T12" fmla="*/ 0 w 10"/>
                  <a:gd name="T13" fmla="*/ 11 h 21"/>
                  <a:gd name="T14" fmla="*/ 3 w 10"/>
                  <a:gd name="T15" fmla="*/ 13 h 21"/>
                  <a:gd name="T16" fmla="*/ 3 w 10"/>
                  <a:gd name="T17" fmla="*/ 13 h 21"/>
                  <a:gd name="T18" fmla="*/ 3 w 10"/>
                  <a:gd name="T19" fmla="*/ 16 h 21"/>
                  <a:gd name="T20" fmla="*/ 3 w 10"/>
                  <a:gd name="T21" fmla="*/ 16 h 21"/>
                  <a:gd name="T22" fmla="*/ 0 w 10"/>
                  <a:gd name="T23" fmla="*/ 19 h 21"/>
                  <a:gd name="T24" fmla="*/ 3 w 10"/>
                  <a:gd name="T25" fmla="*/ 21 h 21"/>
                  <a:gd name="T26" fmla="*/ 10 w 10"/>
                  <a:gd name="T27" fmla="*/ 21 h 21"/>
                  <a:gd name="T28" fmla="*/ 10 w 10"/>
                  <a:gd name="T29" fmla="*/ 0 h 21"/>
                  <a:gd name="T30" fmla="*/ 3 w 10"/>
                  <a:gd name="T3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" h="21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2"/>
                      <a:pt x="1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1" y="16"/>
                      <a:pt x="0" y="17"/>
                      <a:pt x="0" y="19"/>
                    </a:cubicBezTo>
                    <a:cubicBezTo>
                      <a:pt x="0" y="20"/>
                      <a:pt x="1" y="21"/>
                      <a:pt x="3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0"/>
                      <a:pt x="10" y="0"/>
                      <a:pt x="10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4850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78" name="Freeform 357"/>
              <p:cNvSpPr>
                <a:spLocks/>
              </p:cNvSpPr>
              <p:nvPr/>
            </p:nvSpPr>
            <p:spPr bwMode="auto">
              <a:xfrm>
                <a:off x="7090" y="3804"/>
                <a:ext cx="15" cy="36"/>
              </a:xfrm>
              <a:custGeom>
                <a:avLst/>
                <a:gdLst>
                  <a:gd name="T0" fmla="*/ 7 w 9"/>
                  <a:gd name="T1" fmla="*/ 13 h 21"/>
                  <a:gd name="T2" fmla="*/ 9 w 9"/>
                  <a:gd name="T3" fmla="*/ 11 h 21"/>
                  <a:gd name="T4" fmla="*/ 7 w 9"/>
                  <a:gd name="T5" fmla="*/ 8 h 21"/>
                  <a:gd name="T6" fmla="*/ 7 w 9"/>
                  <a:gd name="T7" fmla="*/ 8 h 21"/>
                  <a:gd name="T8" fmla="*/ 7 w 9"/>
                  <a:gd name="T9" fmla="*/ 5 h 21"/>
                  <a:gd name="T10" fmla="*/ 7 w 9"/>
                  <a:gd name="T11" fmla="*/ 5 h 21"/>
                  <a:gd name="T12" fmla="*/ 9 w 9"/>
                  <a:gd name="T13" fmla="*/ 3 h 21"/>
                  <a:gd name="T14" fmla="*/ 7 w 9"/>
                  <a:gd name="T15" fmla="*/ 0 h 21"/>
                  <a:gd name="T16" fmla="*/ 0 w 9"/>
                  <a:gd name="T17" fmla="*/ 0 h 21"/>
                  <a:gd name="T18" fmla="*/ 0 w 9"/>
                  <a:gd name="T19" fmla="*/ 21 h 21"/>
                  <a:gd name="T20" fmla="*/ 7 w 9"/>
                  <a:gd name="T21" fmla="*/ 21 h 21"/>
                  <a:gd name="T22" fmla="*/ 9 w 9"/>
                  <a:gd name="T23" fmla="*/ 19 h 21"/>
                  <a:gd name="T24" fmla="*/ 7 w 9"/>
                  <a:gd name="T25" fmla="*/ 16 h 21"/>
                  <a:gd name="T26" fmla="*/ 7 w 9"/>
                  <a:gd name="T27" fmla="*/ 16 h 21"/>
                  <a:gd name="T28" fmla="*/ 7 w 9"/>
                  <a:gd name="T29" fmla="*/ 1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21">
                    <a:moveTo>
                      <a:pt x="7" y="13"/>
                    </a:moveTo>
                    <a:cubicBezTo>
                      <a:pt x="8" y="13"/>
                      <a:pt x="9" y="12"/>
                      <a:pt x="9" y="11"/>
                    </a:cubicBezTo>
                    <a:cubicBezTo>
                      <a:pt x="9" y="9"/>
                      <a:pt x="8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5"/>
                      <a:pt x="9" y="4"/>
                      <a:pt x="9" y="3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9" y="20"/>
                      <a:pt x="9" y="19"/>
                    </a:cubicBezTo>
                    <a:cubicBezTo>
                      <a:pt x="9" y="17"/>
                      <a:pt x="8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7" y="13"/>
                      <a:pt x="7" y="13"/>
                    </a:cubicBezTo>
                    <a:close/>
                  </a:path>
                </a:pathLst>
              </a:custGeom>
              <a:solidFill>
                <a:srgbClr val="6D73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79" name="Freeform 358"/>
              <p:cNvSpPr>
                <a:spLocks/>
              </p:cNvSpPr>
              <p:nvPr/>
            </p:nvSpPr>
            <p:spPr bwMode="auto">
              <a:xfrm>
                <a:off x="5715" y="3773"/>
                <a:ext cx="134" cy="76"/>
              </a:xfrm>
              <a:custGeom>
                <a:avLst/>
                <a:gdLst>
                  <a:gd name="T0" fmla="*/ 21 w 78"/>
                  <a:gd name="T1" fmla="*/ 0 h 44"/>
                  <a:gd name="T2" fmla="*/ 0 w 78"/>
                  <a:gd name="T3" fmla="*/ 8 h 44"/>
                  <a:gd name="T4" fmla="*/ 7 w 78"/>
                  <a:gd name="T5" fmla="*/ 30 h 44"/>
                  <a:gd name="T6" fmla="*/ 14 w 78"/>
                  <a:gd name="T7" fmla="*/ 30 h 44"/>
                  <a:gd name="T8" fmla="*/ 14 w 78"/>
                  <a:gd name="T9" fmla="*/ 44 h 44"/>
                  <a:gd name="T10" fmla="*/ 74 w 78"/>
                  <a:gd name="T11" fmla="*/ 44 h 44"/>
                  <a:gd name="T12" fmla="*/ 78 w 78"/>
                  <a:gd name="T13" fmla="*/ 42 h 44"/>
                  <a:gd name="T14" fmla="*/ 71 w 78"/>
                  <a:gd name="T15" fmla="*/ 42 h 44"/>
                  <a:gd name="T16" fmla="*/ 69 w 78"/>
                  <a:gd name="T17" fmla="*/ 42 h 44"/>
                  <a:gd name="T18" fmla="*/ 66 w 78"/>
                  <a:gd name="T19" fmla="*/ 42 h 44"/>
                  <a:gd name="T20" fmla="*/ 56 w 78"/>
                  <a:gd name="T21" fmla="*/ 42 h 44"/>
                  <a:gd name="T22" fmla="*/ 42 w 78"/>
                  <a:gd name="T23" fmla="*/ 34 h 44"/>
                  <a:gd name="T24" fmla="*/ 21 w 78"/>
                  <a:gd name="T2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" h="44">
                    <a:moveTo>
                      <a:pt x="21" y="0"/>
                    </a:moveTo>
                    <a:cubicBezTo>
                      <a:pt x="15" y="5"/>
                      <a:pt x="8" y="8"/>
                      <a:pt x="0" y="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5" y="44"/>
                      <a:pt x="77" y="43"/>
                      <a:pt x="78" y="42"/>
                    </a:cubicBezTo>
                    <a:cubicBezTo>
                      <a:pt x="71" y="42"/>
                      <a:pt x="71" y="42"/>
                      <a:pt x="71" y="42"/>
                    </a:cubicBezTo>
                    <a:cubicBezTo>
                      <a:pt x="70" y="42"/>
                      <a:pt x="70" y="42"/>
                      <a:pt x="69" y="42"/>
                    </a:cubicBezTo>
                    <a:cubicBezTo>
                      <a:pt x="68" y="42"/>
                      <a:pt x="67" y="42"/>
                      <a:pt x="66" y="42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50" y="42"/>
                      <a:pt x="45" y="39"/>
                      <a:pt x="42" y="34"/>
                    </a:cubicBezTo>
                    <a:cubicBezTo>
                      <a:pt x="31" y="27"/>
                      <a:pt x="23" y="14"/>
                      <a:pt x="21" y="0"/>
                    </a:cubicBezTo>
                  </a:path>
                </a:pathLst>
              </a:custGeom>
              <a:solidFill>
                <a:srgbClr val="BDBB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80" name="Freeform 359"/>
              <p:cNvSpPr>
                <a:spLocks noEditPoints="1"/>
              </p:cNvSpPr>
              <p:nvPr/>
            </p:nvSpPr>
            <p:spPr bwMode="auto">
              <a:xfrm>
                <a:off x="5787" y="3831"/>
                <a:ext cx="64" cy="14"/>
              </a:xfrm>
              <a:custGeom>
                <a:avLst/>
                <a:gdLst>
                  <a:gd name="T0" fmla="*/ 37 w 37"/>
                  <a:gd name="T1" fmla="*/ 7 h 8"/>
                  <a:gd name="T2" fmla="*/ 29 w 37"/>
                  <a:gd name="T3" fmla="*/ 8 h 8"/>
                  <a:gd name="T4" fmla="*/ 36 w 37"/>
                  <a:gd name="T5" fmla="*/ 8 h 8"/>
                  <a:gd name="T6" fmla="*/ 37 w 37"/>
                  <a:gd name="T7" fmla="*/ 7 h 8"/>
                  <a:gd name="T8" fmla="*/ 0 w 37"/>
                  <a:gd name="T9" fmla="*/ 0 h 8"/>
                  <a:gd name="T10" fmla="*/ 14 w 37"/>
                  <a:gd name="T11" fmla="*/ 8 h 8"/>
                  <a:gd name="T12" fmla="*/ 24 w 37"/>
                  <a:gd name="T13" fmla="*/ 8 h 8"/>
                  <a:gd name="T14" fmla="*/ 0 w 37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8">
                    <a:moveTo>
                      <a:pt x="37" y="7"/>
                    </a:moveTo>
                    <a:cubicBezTo>
                      <a:pt x="34" y="8"/>
                      <a:pt x="32" y="8"/>
                      <a:pt x="29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7" y="8"/>
                      <a:pt x="37" y="7"/>
                    </a:cubicBezTo>
                    <a:moveTo>
                      <a:pt x="0" y="0"/>
                    </a:moveTo>
                    <a:cubicBezTo>
                      <a:pt x="3" y="5"/>
                      <a:pt x="8" y="8"/>
                      <a:pt x="1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15" y="8"/>
                      <a:pt x="7" y="5"/>
                      <a:pt x="0" y="0"/>
                    </a:cubicBezTo>
                  </a:path>
                </a:pathLst>
              </a:custGeom>
              <a:solidFill>
                <a:srgbClr val="B3B2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81" name="Freeform 360"/>
              <p:cNvSpPr>
                <a:spLocks/>
              </p:cNvSpPr>
              <p:nvPr/>
            </p:nvSpPr>
            <p:spPr bwMode="auto">
              <a:xfrm>
                <a:off x="5715" y="3768"/>
                <a:ext cx="36" cy="19"/>
              </a:xfrm>
              <a:custGeom>
                <a:avLst/>
                <a:gdLst>
                  <a:gd name="T0" fmla="*/ 21 w 21"/>
                  <a:gd name="T1" fmla="*/ 0 h 11"/>
                  <a:gd name="T2" fmla="*/ 4 w 21"/>
                  <a:gd name="T3" fmla="*/ 0 h 11"/>
                  <a:gd name="T4" fmla="*/ 8 w 21"/>
                  <a:gd name="T5" fmla="*/ 10 h 11"/>
                  <a:gd name="T6" fmla="*/ 0 w 21"/>
                  <a:gd name="T7" fmla="*/ 11 h 11"/>
                  <a:gd name="T8" fmla="*/ 0 w 21"/>
                  <a:gd name="T9" fmla="*/ 11 h 11"/>
                  <a:gd name="T10" fmla="*/ 21 w 21"/>
                  <a:gd name="T11" fmla="*/ 3 h 11"/>
                  <a:gd name="T12" fmla="*/ 21 w 2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1">
                    <a:moveTo>
                      <a:pt x="2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5" y="10"/>
                      <a:pt x="3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8" y="11"/>
                      <a:pt x="15" y="8"/>
                      <a:pt x="21" y="3"/>
                    </a:cubicBezTo>
                    <a:cubicBezTo>
                      <a:pt x="21" y="2"/>
                      <a:pt x="21" y="1"/>
                      <a:pt x="21" y="0"/>
                    </a:cubicBezTo>
                  </a:path>
                </a:pathLst>
              </a:custGeom>
              <a:solidFill>
                <a:srgbClr val="B3B2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82" name="Freeform 361"/>
              <p:cNvSpPr>
                <a:spLocks/>
              </p:cNvSpPr>
              <p:nvPr/>
            </p:nvSpPr>
            <p:spPr bwMode="auto">
              <a:xfrm>
                <a:off x="5751" y="3768"/>
                <a:ext cx="110" cy="77"/>
              </a:xfrm>
              <a:custGeom>
                <a:avLst/>
                <a:gdLst>
                  <a:gd name="T0" fmla="*/ 64 w 64"/>
                  <a:gd name="T1" fmla="*/ 0 h 45"/>
                  <a:gd name="T2" fmla="*/ 0 w 64"/>
                  <a:gd name="T3" fmla="*/ 0 h 45"/>
                  <a:gd name="T4" fmla="*/ 0 w 64"/>
                  <a:gd name="T5" fmla="*/ 3 h 45"/>
                  <a:gd name="T6" fmla="*/ 21 w 64"/>
                  <a:gd name="T7" fmla="*/ 37 h 45"/>
                  <a:gd name="T8" fmla="*/ 45 w 64"/>
                  <a:gd name="T9" fmla="*/ 45 h 45"/>
                  <a:gd name="T10" fmla="*/ 48 w 64"/>
                  <a:gd name="T11" fmla="*/ 45 h 45"/>
                  <a:gd name="T12" fmla="*/ 50 w 64"/>
                  <a:gd name="T13" fmla="*/ 45 h 45"/>
                  <a:gd name="T14" fmla="*/ 58 w 64"/>
                  <a:gd name="T15" fmla="*/ 44 h 45"/>
                  <a:gd name="T16" fmla="*/ 58 w 64"/>
                  <a:gd name="T17" fmla="*/ 44 h 45"/>
                  <a:gd name="T18" fmla="*/ 64 w 64"/>
                  <a:gd name="T1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45">
                    <a:moveTo>
                      <a:pt x="6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2" y="17"/>
                      <a:pt x="10" y="30"/>
                      <a:pt x="21" y="37"/>
                    </a:cubicBezTo>
                    <a:cubicBezTo>
                      <a:pt x="28" y="42"/>
                      <a:pt x="36" y="45"/>
                      <a:pt x="45" y="45"/>
                    </a:cubicBezTo>
                    <a:cubicBezTo>
                      <a:pt x="46" y="45"/>
                      <a:pt x="47" y="45"/>
                      <a:pt x="48" y="45"/>
                    </a:cubicBezTo>
                    <a:cubicBezTo>
                      <a:pt x="49" y="45"/>
                      <a:pt x="49" y="45"/>
                      <a:pt x="50" y="45"/>
                    </a:cubicBezTo>
                    <a:cubicBezTo>
                      <a:pt x="53" y="45"/>
                      <a:pt x="55" y="45"/>
                      <a:pt x="58" y="44"/>
                    </a:cubicBezTo>
                    <a:cubicBezTo>
                      <a:pt x="58" y="44"/>
                      <a:pt x="58" y="44"/>
                      <a:pt x="58" y="44"/>
                    </a:cubicBezTo>
                    <a:cubicBezTo>
                      <a:pt x="64" y="0"/>
                      <a:pt x="64" y="0"/>
                      <a:pt x="64" y="0"/>
                    </a:cubicBezTo>
                  </a:path>
                </a:pathLst>
              </a:custGeom>
              <a:solidFill>
                <a:srgbClr val="B3B2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83" name="Freeform 362"/>
              <p:cNvSpPr>
                <a:spLocks/>
              </p:cNvSpPr>
              <p:nvPr/>
            </p:nvSpPr>
            <p:spPr bwMode="auto">
              <a:xfrm>
                <a:off x="5708" y="3768"/>
                <a:ext cx="20" cy="19"/>
              </a:xfrm>
              <a:custGeom>
                <a:avLst/>
                <a:gdLst>
                  <a:gd name="T0" fmla="*/ 8 w 12"/>
                  <a:gd name="T1" fmla="*/ 0 h 11"/>
                  <a:gd name="T2" fmla="*/ 0 w 12"/>
                  <a:gd name="T3" fmla="*/ 0 h 11"/>
                  <a:gd name="T4" fmla="*/ 4 w 12"/>
                  <a:gd name="T5" fmla="*/ 11 h 11"/>
                  <a:gd name="T6" fmla="*/ 12 w 12"/>
                  <a:gd name="T7" fmla="*/ 10 h 11"/>
                  <a:gd name="T8" fmla="*/ 8 w 12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1">
                    <a:moveTo>
                      <a:pt x="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7" y="11"/>
                      <a:pt x="9" y="10"/>
                      <a:pt x="12" y="10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8886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84" name="Freeform 363"/>
              <p:cNvSpPr>
                <a:spLocks/>
              </p:cNvSpPr>
              <p:nvPr/>
            </p:nvSpPr>
            <p:spPr bwMode="auto">
              <a:xfrm>
                <a:off x="5654" y="3768"/>
                <a:ext cx="73" cy="56"/>
              </a:xfrm>
              <a:custGeom>
                <a:avLst/>
                <a:gdLst>
                  <a:gd name="T0" fmla="*/ 54 w 73"/>
                  <a:gd name="T1" fmla="*/ 0 h 56"/>
                  <a:gd name="T2" fmla="*/ 54 w 73"/>
                  <a:gd name="T3" fmla="*/ 0 h 56"/>
                  <a:gd name="T4" fmla="*/ 62 w 73"/>
                  <a:gd name="T5" fmla="*/ 24 h 56"/>
                  <a:gd name="T6" fmla="*/ 0 w 73"/>
                  <a:gd name="T7" fmla="*/ 29 h 56"/>
                  <a:gd name="T8" fmla="*/ 6 w 73"/>
                  <a:gd name="T9" fmla="*/ 56 h 56"/>
                  <a:gd name="T10" fmla="*/ 73 w 73"/>
                  <a:gd name="T11" fmla="*/ 56 h 56"/>
                  <a:gd name="T12" fmla="*/ 61 w 73"/>
                  <a:gd name="T13" fmla="*/ 19 h 56"/>
                  <a:gd name="T14" fmla="*/ 61 w 73"/>
                  <a:gd name="T15" fmla="*/ 19 h 56"/>
                  <a:gd name="T16" fmla="*/ 54 w 73"/>
                  <a:gd name="T1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56">
                    <a:moveTo>
                      <a:pt x="54" y="0"/>
                    </a:moveTo>
                    <a:lnTo>
                      <a:pt x="54" y="0"/>
                    </a:lnTo>
                    <a:lnTo>
                      <a:pt x="62" y="24"/>
                    </a:lnTo>
                    <a:lnTo>
                      <a:pt x="0" y="29"/>
                    </a:lnTo>
                    <a:lnTo>
                      <a:pt x="6" y="56"/>
                    </a:lnTo>
                    <a:lnTo>
                      <a:pt x="73" y="56"/>
                    </a:lnTo>
                    <a:lnTo>
                      <a:pt x="61" y="19"/>
                    </a:lnTo>
                    <a:lnTo>
                      <a:pt x="61" y="19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B3B2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85" name="Freeform 364"/>
              <p:cNvSpPr>
                <a:spLocks/>
              </p:cNvSpPr>
              <p:nvPr/>
            </p:nvSpPr>
            <p:spPr bwMode="auto">
              <a:xfrm>
                <a:off x="5654" y="3768"/>
                <a:ext cx="73" cy="56"/>
              </a:xfrm>
              <a:custGeom>
                <a:avLst/>
                <a:gdLst>
                  <a:gd name="T0" fmla="*/ 54 w 73"/>
                  <a:gd name="T1" fmla="*/ 0 h 56"/>
                  <a:gd name="T2" fmla="*/ 54 w 73"/>
                  <a:gd name="T3" fmla="*/ 0 h 56"/>
                  <a:gd name="T4" fmla="*/ 62 w 73"/>
                  <a:gd name="T5" fmla="*/ 24 h 56"/>
                  <a:gd name="T6" fmla="*/ 0 w 73"/>
                  <a:gd name="T7" fmla="*/ 29 h 56"/>
                  <a:gd name="T8" fmla="*/ 6 w 73"/>
                  <a:gd name="T9" fmla="*/ 56 h 56"/>
                  <a:gd name="T10" fmla="*/ 73 w 73"/>
                  <a:gd name="T11" fmla="*/ 56 h 56"/>
                  <a:gd name="T12" fmla="*/ 61 w 73"/>
                  <a:gd name="T13" fmla="*/ 19 h 56"/>
                  <a:gd name="T14" fmla="*/ 61 w 73"/>
                  <a:gd name="T15" fmla="*/ 19 h 56"/>
                  <a:gd name="T16" fmla="*/ 54 w 73"/>
                  <a:gd name="T1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56">
                    <a:moveTo>
                      <a:pt x="54" y="0"/>
                    </a:moveTo>
                    <a:lnTo>
                      <a:pt x="54" y="0"/>
                    </a:lnTo>
                    <a:lnTo>
                      <a:pt x="62" y="24"/>
                    </a:lnTo>
                    <a:lnTo>
                      <a:pt x="0" y="29"/>
                    </a:lnTo>
                    <a:lnTo>
                      <a:pt x="6" y="56"/>
                    </a:lnTo>
                    <a:lnTo>
                      <a:pt x="73" y="56"/>
                    </a:lnTo>
                    <a:lnTo>
                      <a:pt x="61" y="19"/>
                    </a:lnTo>
                    <a:lnTo>
                      <a:pt x="61" y="19"/>
                    </a:lnTo>
                    <a:lnTo>
                      <a:pt x="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86" name="Freeform 365"/>
              <p:cNvSpPr>
                <a:spLocks/>
              </p:cNvSpPr>
              <p:nvPr/>
            </p:nvSpPr>
            <p:spPr bwMode="auto">
              <a:xfrm>
                <a:off x="5651" y="3768"/>
                <a:ext cx="65" cy="29"/>
              </a:xfrm>
              <a:custGeom>
                <a:avLst/>
                <a:gdLst>
                  <a:gd name="T0" fmla="*/ 57 w 65"/>
                  <a:gd name="T1" fmla="*/ 0 h 29"/>
                  <a:gd name="T2" fmla="*/ 0 w 65"/>
                  <a:gd name="T3" fmla="*/ 0 h 29"/>
                  <a:gd name="T4" fmla="*/ 3 w 65"/>
                  <a:gd name="T5" fmla="*/ 29 h 29"/>
                  <a:gd name="T6" fmla="*/ 65 w 65"/>
                  <a:gd name="T7" fmla="*/ 24 h 29"/>
                  <a:gd name="T8" fmla="*/ 57 w 65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9">
                    <a:moveTo>
                      <a:pt x="57" y="0"/>
                    </a:moveTo>
                    <a:lnTo>
                      <a:pt x="0" y="0"/>
                    </a:lnTo>
                    <a:lnTo>
                      <a:pt x="3" y="29"/>
                    </a:lnTo>
                    <a:lnTo>
                      <a:pt x="65" y="2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8E8E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87" name="Freeform 366"/>
              <p:cNvSpPr>
                <a:spLocks/>
              </p:cNvSpPr>
              <p:nvPr/>
            </p:nvSpPr>
            <p:spPr bwMode="auto">
              <a:xfrm>
                <a:off x="5651" y="3768"/>
                <a:ext cx="65" cy="29"/>
              </a:xfrm>
              <a:custGeom>
                <a:avLst/>
                <a:gdLst>
                  <a:gd name="T0" fmla="*/ 57 w 65"/>
                  <a:gd name="T1" fmla="*/ 0 h 29"/>
                  <a:gd name="T2" fmla="*/ 0 w 65"/>
                  <a:gd name="T3" fmla="*/ 0 h 29"/>
                  <a:gd name="T4" fmla="*/ 3 w 65"/>
                  <a:gd name="T5" fmla="*/ 29 h 29"/>
                  <a:gd name="T6" fmla="*/ 65 w 65"/>
                  <a:gd name="T7" fmla="*/ 24 h 29"/>
                  <a:gd name="T8" fmla="*/ 57 w 65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9">
                    <a:moveTo>
                      <a:pt x="57" y="0"/>
                    </a:moveTo>
                    <a:lnTo>
                      <a:pt x="0" y="0"/>
                    </a:lnTo>
                    <a:lnTo>
                      <a:pt x="3" y="29"/>
                    </a:lnTo>
                    <a:lnTo>
                      <a:pt x="65" y="24"/>
                    </a:lnTo>
                    <a:lnTo>
                      <a:pt x="5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88" name="Freeform 367"/>
              <p:cNvSpPr>
                <a:spLocks/>
              </p:cNvSpPr>
              <p:nvPr/>
            </p:nvSpPr>
            <p:spPr bwMode="auto">
              <a:xfrm>
                <a:off x="5637" y="3673"/>
                <a:ext cx="238" cy="22"/>
              </a:xfrm>
              <a:custGeom>
                <a:avLst/>
                <a:gdLst>
                  <a:gd name="T0" fmla="*/ 135 w 138"/>
                  <a:gd name="T1" fmla="*/ 0 h 13"/>
                  <a:gd name="T2" fmla="*/ 29 w 138"/>
                  <a:gd name="T3" fmla="*/ 0 h 13"/>
                  <a:gd name="T4" fmla="*/ 29 w 138"/>
                  <a:gd name="T5" fmla="*/ 0 h 13"/>
                  <a:gd name="T6" fmla="*/ 2 w 138"/>
                  <a:gd name="T7" fmla="*/ 0 h 13"/>
                  <a:gd name="T8" fmla="*/ 0 w 138"/>
                  <a:gd name="T9" fmla="*/ 3 h 13"/>
                  <a:gd name="T10" fmla="*/ 2 w 138"/>
                  <a:gd name="T11" fmla="*/ 13 h 13"/>
                  <a:gd name="T12" fmla="*/ 136 w 138"/>
                  <a:gd name="T13" fmla="*/ 13 h 13"/>
                  <a:gd name="T14" fmla="*/ 138 w 138"/>
                  <a:gd name="T15" fmla="*/ 3 h 13"/>
                  <a:gd name="T16" fmla="*/ 135 w 138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" h="13">
                    <a:moveTo>
                      <a:pt x="135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36" y="13"/>
                      <a:pt x="136" y="13"/>
                      <a:pt x="136" y="13"/>
                    </a:cubicBezTo>
                    <a:cubicBezTo>
                      <a:pt x="138" y="3"/>
                      <a:pt x="138" y="3"/>
                      <a:pt x="138" y="3"/>
                    </a:cubicBezTo>
                    <a:cubicBezTo>
                      <a:pt x="138" y="2"/>
                      <a:pt x="137" y="0"/>
                      <a:pt x="135" y="0"/>
                    </a:cubicBezTo>
                  </a:path>
                </a:pathLst>
              </a:custGeom>
              <a:solidFill>
                <a:srgbClr val="5756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89" name="Freeform 368"/>
              <p:cNvSpPr>
                <a:spLocks/>
              </p:cNvSpPr>
              <p:nvPr/>
            </p:nvSpPr>
            <p:spPr bwMode="auto">
              <a:xfrm>
                <a:off x="5641" y="3695"/>
                <a:ext cx="230" cy="73"/>
              </a:xfrm>
              <a:custGeom>
                <a:avLst/>
                <a:gdLst>
                  <a:gd name="T0" fmla="*/ 230 w 230"/>
                  <a:gd name="T1" fmla="*/ 0 h 73"/>
                  <a:gd name="T2" fmla="*/ 0 w 230"/>
                  <a:gd name="T3" fmla="*/ 0 h 73"/>
                  <a:gd name="T4" fmla="*/ 10 w 230"/>
                  <a:gd name="T5" fmla="*/ 73 h 73"/>
                  <a:gd name="T6" fmla="*/ 67 w 230"/>
                  <a:gd name="T7" fmla="*/ 73 h 73"/>
                  <a:gd name="T8" fmla="*/ 67 w 230"/>
                  <a:gd name="T9" fmla="*/ 73 h 73"/>
                  <a:gd name="T10" fmla="*/ 81 w 230"/>
                  <a:gd name="T11" fmla="*/ 73 h 73"/>
                  <a:gd name="T12" fmla="*/ 110 w 230"/>
                  <a:gd name="T13" fmla="*/ 73 h 73"/>
                  <a:gd name="T14" fmla="*/ 220 w 230"/>
                  <a:gd name="T15" fmla="*/ 73 h 73"/>
                  <a:gd name="T16" fmla="*/ 230 w 230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73">
                    <a:moveTo>
                      <a:pt x="230" y="0"/>
                    </a:moveTo>
                    <a:lnTo>
                      <a:pt x="0" y="0"/>
                    </a:lnTo>
                    <a:lnTo>
                      <a:pt x="10" y="73"/>
                    </a:lnTo>
                    <a:lnTo>
                      <a:pt x="67" y="73"/>
                    </a:lnTo>
                    <a:lnTo>
                      <a:pt x="67" y="73"/>
                    </a:lnTo>
                    <a:lnTo>
                      <a:pt x="81" y="73"/>
                    </a:lnTo>
                    <a:lnTo>
                      <a:pt x="110" y="73"/>
                    </a:lnTo>
                    <a:lnTo>
                      <a:pt x="220" y="73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BDBB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90" name="Freeform 369"/>
              <p:cNvSpPr>
                <a:spLocks/>
              </p:cNvSpPr>
              <p:nvPr/>
            </p:nvSpPr>
            <p:spPr bwMode="auto">
              <a:xfrm>
                <a:off x="5641" y="3695"/>
                <a:ext cx="230" cy="73"/>
              </a:xfrm>
              <a:custGeom>
                <a:avLst/>
                <a:gdLst>
                  <a:gd name="T0" fmla="*/ 230 w 230"/>
                  <a:gd name="T1" fmla="*/ 0 h 73"/>
                  <a:gd name="T2" fmla="*/ 0 w 230"/>
                  <a:gd name="T3" fmla="*/ 0 h 73"/>
                  <a:gd name="T4" fmla="*/ 10 w 230"/>
                  <a:gd name="T5" fmla="*/ 73 h 73"/>
                  <a:gd name="T6" fmla="*/ 67 w 230"/>
                  <a:gd name="T7" fmla="*/ 73 h 73"/>
                  <a:gd name="T8" fmla="*/ 67 w 230"/>
                  <a:gd name="T9" fmla="*/ 73 h 73"/>
                  <a:gd name="T10" fmla="*/ 81 w 230"/>
                  <a:gd name="T11" fmla="*/ 73 h 73"/>
                  <a:gd name="T12" fmla="*/ 110 w 230"/>
                  <a:gd name="T13" fmla="*/ 73 h 73"/>
                  <a:gd name="T14" fmla="*/ 220 w 230"/>
                  <a:gd name="T15" fmla="*/ 73 h 73"/>
                  <a:gd name="T16" fmla="*/ 230 w 230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73">
                    <a:moveTo>
                      <a:pt x="230" y="0"/>
                    </a:moveTo>
                    <a:lnTo>
                      <a:pt x="0" y="0"/>
                    </a:lnTo>
                    <a:lnTo>
                      <a:pt x="10" y="73"/>
                    </a:lnTo>
                    <a:lnTo>
                      <a:pt x="67" y="73"/>
                    </a:lnTo>
                    <a:lnTo>
                      <a:pt x="67" y="73"/>
                    </a:lnTo>
                    <a:lnTo>
                      <a:pt x="81" y="73"/>
                    </a:lnTo>
                    <a:lnTo>
                      <a:pt x="110" y="73"/>
                    </a:lnTo>
                    <a:lnTo>
                      <a:pt x="220" y="73"/>
                    </a:lnTo>
                    <a:lnTo>
                      <a:pt x="23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91" name="Freeform 370"/>
              <p:cNvSpPr>
                <a:spLocks/>
              </p:cNvSpPr>
              <p:nvPr/>
            </p:nvSpPr>
            <p:spPr bwMode="auto">
              <a:xfrm>
                <a:off x="5687" y="3671"/>
                <a:ext cx="183" cy="2"/>
              </a:xfrm>
              <a:custGeom>
                <a:avLst/>
                <a:gdLst>
                  <a:gd name="T0" fmla="*/ 103 w 106"/>
                  <a:gd name="T1" fmla="*/ 0 h 1"/>
                  <a:gd name="T2" fmla="*/ 0 w 106"/>
                  <a:gd name="T3" fmla="*/ 0 h 1"/>
                  <a:gd name="T4" fmla="*/ 0 w 106"/>
                  <a:gd name="T5" fmla="*/ 1 h 1"/>
                  <a:gd name="T6" fmla="*/ 106 w 106"/>
                  <a:gd name="T7" fmla="*/ 1 h 1"/>
                  <a:gd name="T8" fmla="*/ 103 w 106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">
                    <a:moveTo>
                      <a:pt x="10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0"/>
                      <a:pt x="104" y="0"/>
                      <a:pt x="103" y="0"/>
                    </a:cubicBezTo>
                  </a:path>
                </a:pathLst>
              </a:custGeom>
              <a:solidFill>
                <a:srgbClr val="88AD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92" name="Freeform 371"/>
              <p:cNvSpPr>
                <a:spLocks/>
              </p:cNvSpPr>
              <p:nvPr/>
            </p:nvSpPr>
            <p:spPr bwMode="auto">
              <a:xfrm>
                <a:off x="5660" y="3824"/>
                <a:ext cx="79" cy="25"/>
              </a:xfrm>
              <a:custGeom>
                <a:avLst/>
                <a:gdLst>
                  <a:gd name="T0" fmla="*/ 46 w 46"/>
                  <a:gd name="T1" fmla="*/ 0 h 14"/>
                  <a:gd name="T2" fmla="*/ 39 w 46"/>
                  <a:gd name="T3" fmla="*/ 0 h 14"/>
                  <a:gd name="T4" fmla="*/ 0 w 46"/>
                  <a:gd name="T5" fmla="*/ 0 h 14"/>
                  <a:gd name="T6" fmla="*/ 1 w 46"/>
                  <a:gd name="T7" fmla="*/ 11 h 14"/>
                  <a:gd name="T8" fmla="*/ 7 w 46"/>
                  <a:gd name="T9" fmla="*/ 14 h 14"/>
                  <a:gd name="T10" fmla="*/ 46 w 46"/>
                  <a:gd name="T11" fmla="*/ 14 h 14"/>
                  <a:gd name="T12" fmla="*/ 46 w 46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14">
                    <a:moveTo>
                      <a:pt x="46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4" y="14"/>
                      <a:pt x="7" y="14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BDBB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93" name="Freeform 372"/>
              <p:cNvSpPr>
                <a:spLocks/>
              </p:cNvSpPr>
              <p:nvPr/>
            </p:nvSpPr>
            <p:spPr bwMode="auto">
              <a:xfrm>
                <a:off x="5641" y="3671"/>
                <a:ext cx="46" cy="2"/>
              </a:xfrm>
              <a:custGeom>
                <a:avLst/>
                <a:gdLst>
                  <a:gd name="T0" fmla="*/ 27 w 27"/>
                  <a:gd name="T1" fmla="*/ 0 h 1"/>
                  <a:gd name="T2" fmla="*/ 4 w 27"/>
                  <a:gd name="T3" fmla="*/ 0 h 1"/>
                  <a:gd name="T4" fmla="*/ 0 w 27"/>
                  <a:gd name="T5" fmla="*/ 1 h 1"/>
                  <a:gd name="T6" fmla="*/ 27 w 27"/>
                  <a:gd name="T7" fmla="*/ 1 h 1"/>
                  <a:gd name="T8" fmla="*/ 27 w 27"/>
                  <a:gd name="T9" fmla="*/ 1 h 1"/>
                  <a:gd name="T10" fmla="*/ 27 w 27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">
                    <a:moveTo>
                      <a:pt x="27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1" y="0"/>
                      <a:pt x="0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solidFill>
                <a:srgbClr val="A74E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94" name="Freeform 373"/>
              <p:cNvSpPr>
                <a:spLocks/>
              </p:cNvSpPr>
              <p:nvPr/>
            </p:nvSpPr>
            <p:spPr bwMode="auto">
              <a:xfrm>
                <a:off x="5663" y="3590"/>
                <a:ext cx="188" cy="259"/>
              </a:xfrm>
              <a:custGeom>
                <a:avLst/>
                <a:gdLst>
                  <a:gd name="T0" fmla="*/ 104 w 109"/>
                  <a:gd name="T1" fmla="*/ 150 h 150"/>
                  <a:gd name="T2" fmla="*/ 5 w 109"/>
                  <a:gd name="T3" fmla="*/ 150 h 150"/>
                  <a:gd name="T4" fmla="*/ 0 w 109"/>
                  <a:gd name="T5" fmla="*/ 145 h 150"/>
                  <a:gd name="T6" fmla="*/ 0 w 109"/>
                  <a:gd name="T7" fmla="*/ 5 h 150"/>
                  <a:gd name="T8" fmla="*/ 5 w 109"/>
                  <a:gd name="T9" fmla="*/ 0 h 150"/>
                  <a:gd name="T10" fmla="*/ 104 w 109"/>
                  <a:gd name="T11" fmla="*/ 0 h 150"/>
                  <a:gd name="T12" fmla="*/ 109 w 109"/>
                  <a:gd name="T13" fmla="*/ 5 h 150"/>
                  <a:gd name="T14" fmla="*/ 109 w 109"/>
                  <a:gd name="T15" fmla="*/ 145 h 150"/>
                  <a:gd name="T16" fmla="*/ 104 w 109"/>
                  <a:gd name="T17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9" h="150">
                    <a:moveTo>
                      <a:pt x="104" y="150"/>
                    </a:moveTo>
                    <a:cubicBezTo>
                      <a:pt x="5" y="150"/>
                      <a:pt x="5" y="150"/>
                      <a:pt x="5" y="150"/>
                    </a:cubicBezTo>
                    <a:cubicBezTo>
                      <a:pt x="2" y="150"/>
                      <a:pt x="0" y="147"/>
                      <a:pt x="0" y="14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6" y="0"/>
                      <a:pt x="109" y="3"/>
                      <a:pt x="109" y="5"/>
                    </a:cubicBezTo>
                    <a:cubicBezTo>
                      <a:pt x="109" y="145"/>
                      <a:pt x="109" y="145"/>
                      <a:pt x="109" y="145"/>
                    </a:cubicBezTo>
                    <a:cubicBezTo>
                      <a:pt x="109" y="147"/>
                      <a:pt x="106" y="150"/>
                      <a:pt x="104" y="150"/>
                    </a:cubicBezTo>
                    <a:close/>
                  </a:path>
                </a:pathLst>
              </a:custGeom>
              <a:solidFill>
                <a:srgbClr val="4850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95" name="Rectangle 374"/>
              <p:cNvSpPr>
                <a:spLocks noChangeArrowheads="1"/>
              </p:cNvSpPr>
              <p:nvPr/>
            </p:nvSpPr>
            <p:spPr bwMode="auto">
              <a:xfrm>
                <a:off x="5675" y="3614"/>
                <a:ext cx="162" cy="45"/>
              </a:xfrm>
              <a:prstGeom prst="rect">
                <a:avLst/>
              </a:prstGeom>
              <a:solidFill>
                <a:srgbClr val="FBDA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96" name="Rectangle 375"/>
              <p:cNvSpPr>
                <a:spLocks noChangeArrowheads="1"/>
              </p:cNvSpPr>
              <p:nvPr/>
            </p:nvSpPr>
            <p:spPr bwMode="auto">
              <a:xfrm>
                <a:off x="5675" y="3673"/>
                <a:ext cx="33" cy="33"/>
              </a:xfrm>
              <a:prstGeom prst="rect">
                <a:avLst/>
              </a:prstGeom>
              <a:solidFill>
                <a:srgbClr val="B4EB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97" name="Rectangle 376"/>
              <p:cNvSpPr>
                <a:spLocks noChangeArrowheads="1"/>
              </p:cNvSpPr>
              <p:nvPr/>
            </p:nvSpPr>
            <p:spPr bwMode="auto">
              <a:xfrm>
                <a:off x="5718" y="3673"/>
                <a:ext cx="33" cy="33"/>
              </a:xfrm>
              <a:prstGeom prst="rect">
                <a:avLst/>
              </a:prstGeom>
              <a:solidFill>
                <a:srgbClr val="B4EB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98" name="Rectangle 377"/>
              <p:cNvSpPr>
                <a:spLocks noChangeArrowheads="1"/>
              </p:cNvSpPr>
              <p:nvPr/>
            </p:nvSpPr>
            <p:spPr bwMode="auto">
              <a:xfrm>
                <a:off x="5761" y="3673"/>
                <a:ext cx="33" cy="33"/>
              </a:xfrm>
              <a:prstGeom prst="rect">
                <a:avLst/>
              </a:prstGeom>
              <a:solidFill>
                <a:srgbClr val="B4EB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599" name="Rectangle 378"/>
              <p:cNvSpPr>
                <a:spLocks noChangeArrowheads="1"/>
              </p:cNvSpPr>
              <p:nvPr/>
            </p:nvSpPr>
            <p:spPr bwMode="auto">
              <a:xfrm>
                <a:off x="5804" y="3673"/>
                <a:ext cx="33" cy="33"/>
              </a:xfrm>
              <a:prstGeom prst="rect">
                <a:avLst/>
              </a:prstGeom>
              <a:solidFill>
                <a:srgbClr val="B4EB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00" name="Rectangle 379"/>
              <p:cNvSpPr>
                <a:spLocks noChangeArrowheads="1"/>
              </p:cNvSpPr>
              <p:nvPr/>
            </p:nvSpPr>
            <p:spPr bwMode="auto">
              <a:xfrm>
                <a:off x="5675" y="3716"/>
                <a:ext cx="33" cy="31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01" name="Rectangle 380"/>
              <p:cNvSpPr>
                <a:spLocks noChangeArrowheads="1"/>
              </p:cNvSpPr>
              <p:nvPr/>
            </p:nvSpPr>
            <p:spPr bwMode="auto">
              <a:xfrm>
                <a:off x="5718" y="3716"/>
                <a:ext cx="33" cy="31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02" name="Rectangle 381"/>
              <p:cNvSpPr>
                <a:spLocks noChangeArrowheads="1"/>
              </p:cNvSpPr>
              <p:nvPr/>
            </p:nvSpPr>
            <p:spPr bwMode="auto">
              <a:xfrm>
                <a:off x="5761" y="3716"/>
                <a:ext cx="33" cy="31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03" name="Rectangle 382"/>
              <p:cNvSpPr>
                <a:spLocks noChangeArrowheads="1"/>
              </p:cNvSpPr>
              <p:nvPr/>
            </p:nvSpPr>
            <p:spPr bwMode="auto">
              <a:xfrm>
                <a:off x="5804" y="3716"/>
                <a:ext cx="33" cy="31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04" name="Rectangle 383"/>
              <p:cNvSpPr>
                <a:spLocks noChangeArrowheads="1"/>
              </p:cNvSpPr>
              <p:nvPr/>
            </p:nvSpPr>
            <p:spPr bwMode="auto">
              <a:xfrm>
                <a:off x="5675" y="3757"/>
                <a:ext cx="33" cy="74"/>
              </a:xfrm>
              <a:prstGeom prst="rect">
                <a:avLst/>
              </a:prstGeom>
              <a:solidFill>
                <a:srgbClr val="E06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05" name="Rectangle 384"/>
              <p:cNvSpPr>
                <a:spLocks noChangeArrowheads="1"/>
              </p:cNvSpPr>
              <p:nvPr/>
            </p:nvSpPr>
            <p:spPr bwMode="auto">
              <a:xfrm>
                <a:off x="5718" y="3757"/>
                <a:ext cx="33" cy="33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06" name="Rectangle 385"/>
              <p:cNvSpPr>
                <a:spLocks noChangeArrowheads="1"/>
              </p:cNvSpPr>
              <p:nvPr/>
            </p:nvSpPr>
            <p:spPr bwMode="auto">
              <a:xfrm>
                <a:off x="5761" y="3757"/>
                <a:ext cx="33" cy="33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07" name="Rectangle 386"/>
              <p:cNvSpPr>
                <a:spLocks noChangeArrowheads="1"/>
              </p:cNvSpPr>
              <p:nvPr/>
            </p:nvSpPr>
            <p:spPr bwMode="auto">
              <a:xfrm>
                <a:off x="5804" y="3757"/>
                <a:ext cx="33" cy="33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08" name="Rectangle 387"/>
              <p:cNvSpPr>
                <a:spLocks noChangeArrowheads="1"/>
              </p:cNvSpPr>
              <p:nvPr/>
            </p:nvSpPr>
            <p:spPr bwMode="auto">
              <a:xfrm>
                <a:off x="5718" y="3800"/>
                <a:ext cx="33" cy="31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09" name="Rectangle 388"/>
              <p:cNvSpPr>
                <a:spLocks noChangeArrowheads="1"/>
              </p:cNvSpPr>
              <p:nvPr/>
            </p:nvSpPr>
            <p:spPr bwMode="auto">
              <a:xfrm>
                <a:off x="5761" y="3800"/>
                <a:ext cx="33" cy="31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10" name="Rectangle 389"/>
              <p:cNvSpPr>
                <a:spLocks noChangeArrowheads="1"/>
              </p:cNvSpPr>
              <p:nvPr/>
            </p:nvSpPr>
            <p:spPr bwMode="auto">
              <a:xfrm>
                <a:off x="5804" y="3800"/>
                <a:ext cx="33" cy="31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11" name="Freeform 390"/>
              <p:cNvSpPr>
                <a:spLocks/>
              </p:cNvSpPr>
              <p:nvPr/>
            </p:nvSpPr>
            <p:spPr bwMode="auto">
              <a:xfrm>
                <a:off x="5677" y="3614"/>
                <a:ext cx="79" cy="45"/>
              </a:xfrm>
              <a:custGeom>
                <a:avLst/>
                <a:gdLst>
                  <a:gd name="T0" fmla="*/ 34 w 79"/>
                  <a:gd name="T1" fmla="*/ 0 h 45"/>
                  <a:gd name="T2" fmla="*/ 0 w 79"/>
                  <a:gd name="T3" fmla="*/ 0 h 45"/>
                  <a:gd name="T4" fmla="*/ 43 w 79"/>
                  <a:gd name="T5" fmla="*/ 45 h 45"/>
                  <a:gd name="T6" fmla="*/ 79 w 79"/>
                  <a:gd name="T7" fmla="*/ 45 h 45"/>
                  <a:gd name="T8" fmla="*/ 34 w 79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45">
                    <a:moveTo>
                      <a:pt x="34" y="0"/>
                    </a:moveTo>
                    <a:lnTo>
                      <a:pt x="0" y="0"/>
                    </a:lnTo>
                    <a:lnTo>
                      <a:pt x="43" y="45"/>
                    </a:lnTo>
                    <a:lnTo>
                      <a:pt x="79" y="4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DE9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12" name="Freeform 391"/>
              <p:cNvSpPr>
                <a:spLocks/>
              </p:cNvSpPr>
              <p:nvPr/>
            </p:nvSpPr>
            <p:spPr bwMode="auto">
              <a:xfrm>
                <a:off x="5725" y="3614"/>
                <a:ext cx="64" cy="45"/>
              </a:xfrm>
              <a:custGeom>
                <a:avLst/>
                <a:gdLst>
                  <a:gd name="T0" fmla="*/ 64 w 64"/>
                  <a:gd name="T1" fmla="*/ 45 h 45"/>
                  <a:gd name="T2" fmla="*/ 19 w 64"/>
                  <a:gd name="T3" fmla="*/ 0 h 45"/>
                  <a:gd name="T4" fmla="*/ 0 w 64"/>
                  <a:gd name="T5" fmla="*/ 0 h 45"/>
                  <a:gd name="T6" fmla="*/ 43 w 64"/>
                  <a:gd name="T7" fmla="*/ 45 h 45"/>
                  <a:gd name="T8" fmla="*/ 64 w 64"/>
                  <a:gd name="T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5">
                    <a:moveTo>
                      <a:pt x="64" y="45"/>
                    </a:moveTo>
                    <a:lnTo>
                      <a:pt x="19" y="0"/>
                    </a:lnTo>
                    <a:lnTo>
                      <a:pt x="0" y="0"/>
                    </a:lnTo>
                    <a:lnTo>
                      <a:pt x="43" y="45"/>
                    </a:lnTo>
                    <a:lnTo>
                      <a:pt x="64" y="45"/>
                    </a:lnTo>
                    <a:close/>
                  </a:path>
                </a:pathLst>
              </a:custGeom>
              <a:solidFill>
                <a:srgbClr val="FDE9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13" name="Rectangle 392"/>
              <p:cNvSpPr>
                <a:spLocks noChangeArrowheads="1"/>
              </p:cNvSpPr>
              <p:nvPr/>
            </p:nvSpPr>
            <p:spPr bwMode="auto">
              <a:xfrm>
                <a:off x="4964" y="3580"/>
                <a:ext cx="7" cy="1"/>
              </a:xfrm>
              <a:prstGeom prst="rect">
                <a:avLst/>
              </a:prstGeom>
              <a:solidFill>
                <a:srgbClr val="BDBB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14" name="Freeform 393"/>
              <p:cNvSpPr>
                <a:spLocks/>
              </p:cNvSpPr>
              <p:nvPr/>
            </p:nvSpPr>
            <p:spPr bwMode="auto">
              <a:xfrm>
                <a:off x="4947" y="3668"/>
                <a:ext cx="2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4551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15" name="Freeform 394"/>
              <p:cNvSpPr>
                <a:spLocks/>
              </p:cNvSpPr>
              <p:nvPr/>
            </p:nvSpPr>
            <p:spPr bwMode="auto">
              <a:xfrm>
                <a:off x="4949" y="3580"/>
                <a:ext cx="22" cy="89"/>
              </a:xfrm>
              <a:custGeom>
                <a:avLst/>
                <a:gdLst>
                  <a:gd name="T0" fmla="*/ 13 w 13"/>
                  <a:gd name="T1" fmla="*/ 0 h 52"/>
                  <a:gd name="T2" fmla="*/ 9 w 13"/>
                  <a:gd name="T3" fmla="*/ 0 h 52"/>
                  <a:gd name="T4" fmla="*/ 8 w 13"/>
                  <a:gd name="T5" fmla="*/ 5 h 52"/>
                  <a:gd name="T6" fmla="*/ 8 w 13"/>
                  <a:gd name="T7" fmla="*/ 21 h 52"/>
                  <a:gd name="T8" fmla="*/ 8 w 13"/>
                  <a:gd name="T9" fmla="*/ 42 h 52"/>
                  <a:gd name="T10" fmla="*/ 4 w 13"/>
                  <a:gd name="T11" fmla="*/ 49 h 52"/>
                  <a:gd name="T12" fmla="*/ 0 w 13"/>
                  <a:gd name="T13" fmla="*/ 51 h 52"/>
                  <a:gd name="T14" fmla="*/ 0 w 13"/>
                  <a:gd name="T15" fmla="*/ 52 h 52"/>
                  <a:gd name="T16" fmla="*/ 2 w 13"/>
                  <a:gd name="T17" fmla="*/ 52 h 52"/>
                  <a:gd name="T18" fmla="*/ 12 w 13"/>
                  <a:gd name="T19" fmla="*/ 42 h 52"/>
                  <a:gd name="T20" fmla="*/ 12 w 13"/>
                  <a:gd name="T21" fmla="*/ 21 h 52"/>
                  <a:gd name="T22" fmla="*/ 12 w 13"/>
                  <a:gd name="T23" fmla="*/ 5 h 52"/>
                  <a:gd name="T24" fmla="*/ 13 w 13"/>
                  <a:gd name="T2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52">
                    <a:moveTo>
                      <a:pt x="13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8" y="3"/>
                      <a:pt x="8" y="5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8" y="45"/>
                      <a:pt x="6" y="48"/>
                      <a:pt x="4" y="49"/>
                    </a:cubicBezTo>
                    <a:cubicBezTo>
                      <a:pt x="3" y="50"/>
                      <a:pt x="1" y="51"/>
                      <a:pt x="0" y="5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" y="52"/>
                      <a:pt x="1" y="52"/>
                      <a:pt x="2" y="52"/>
                    </a:cubicBezTo>
                    <a:cubicBezTo>
                      <a:pt x="7" y="52"/>
                      <a:pt x="12" y="48"/>
                      <a:pt x="12" y="4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2" y="2"/>
                      <a:pt x="13" y="0"/>
                    </a:cubicBezTo>
                  </a:path>
                </a:pathLst>
              </a:custGeom>
              <a:solidFill>
                <a:srgbClr val="4551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16" name="Rectangle 395"/>
              <p:cNvSpPr>
                <a:spLocks noChangeArrowheads="1"/>
              </p:cNvSpPr>
              <p:nvPr/>
            </p:nvSpPr>
            <p:spPr bwMode="auto">
              <a:xfrm>
                <a:off x="4990" y="3580"/>
                <a:ext cx="7" cy="1"/>
              </a:xfrm>
              <a:prstGeom prst="rect">
                <a:avLst/>
              </a:prstGeom>
              <a:solidFill>
                <a:srgbClr val="BDBB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17" name="Rectangle 396"/>
              <p:cNvSpPr>
                <a:spLocks noChangeArrowheads="1"/>
              </p:cNvSpPr>
              <p:nvPr/>
            </p:nvSpPr>
            <p:spPr bwMode="auto">
              <a:xfrm>
                <a:off x="4990" y="3580"/>
                <a:ext cx="7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18" name="Freeform 397"/>
              <p:cNvSpPr>
                <a:spLocks/>
              </p:cNvSpPr>
              <p:nvPr/>
            </p:nvSpPr>
            <p:spPr bwMode="auto">
              <a:xfrm>
                <a:off x="4987" y="3707"/>
                <a:ext cx="68" cy="140"/>
              </a:xfrm>
              <a:custGeom>
                <a:avLst/>
                <a:gdLst>
                  <a:gd name="T0" fmla="*/ 11 w 40"/>
                  <a:gd name="T1" fmla="*/ 0 h 81"/>
                  <a:gd name="T2" fmla="*/ 0 w 40"/>
                  <a:gd name="T3" fmla="*/ 0 h 81"/>
                  <a:gd name="T4" fmla="*/ 0 w 40"/>
                  <a:gd name="T5" fmla="*/ 2 h 81"/>
                  <a:gd name="T6" fmla="*/ 9 w 40"/>
                  <a:gd name="T7" fmla="*/ 2 h 81"/>
                  <a:gd name="T8" fmla="*/ 9 w 40"/>
                  <a:gd name="T9" fmla="*/ 20 h 81"/>
                  <a:gd name="T10" fmla="*/ 11 w 40"/>
                  <a:gd name="T11" fmla="*/ 27 h 81"/>
                  <a:gd name="T12" fmla="*/ 33 w 40"/>
                  <a:gd name="T13" fmla="*/ 78 h 81"/>
                  <a:gd name="T14" fmla="*/ 32 w 40"/>
                  <a:gd name="T15" fmla="*/ 81 h 81"/>
                  <a:gd name="T16" fmla="*/ 38 w 40"/>
                  <a:gd name="T17" fmla="*/ 81 h 81"/>
                  <a:gd name="T18" fmla="*/ 39 w 40"/>
                  <a:gd name="T19" fmla="*/ 78 h 81"/>
                  <a:gd name="T20" fmla="*/ 29 w 40"/>
                  <a:gd name="T21" fmla="*/ 56 h 81"/>
                  <a:gd name="T22" fmla="*/ 29 w 40"/>
                  <a:gd name="T23" fmla="*/ 56 h 81"/>
                  <a:gd name="T24" fmla="*/ 17 w 40"/>
                  <a:gd name="T25" fmla="*/ 27 h 81"/>
                  <a:gd name="T26" fmla="*/ 15 w 40"/>
                  <a:gd name="T27" fmla="*/ 20 h 81"/>
                  <a:gd name="T28" fmla="*/ 15 w 40"/>
                  <a:gd name="T29" fmla="*/ 5 h 81"/>
                  <a:gd name="T30" fmla="*/ 17 w 40"/>
                  <a:gd name="T31" fmla="*/ 5 h 81"/>
                  <a:gd name="T32" fmla="*/ 18 w 40"/>
                  <a:gd name="T33" fmla="*/ 5 h 81"/>
                  <a:gd name="T34" fmla="*/ 11 w 40"/>
                  <a:gd name="T35" fmla="*/ 5 h 81"/>
                  <a:gd name="T36" fmla="*/ 11 w 40"/>
                  <a:gd name="T37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0" h="81">
                    <a:moveTo>
                      <a:pt x="1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2"/>
                      <a:pt x="10" y="26"/>
                      <a:pt x="11" y="27"/>
                    </a:cubicBezTo>
                    <a:cubicBezTo>
                      <a:pt x="33" y="78"/>
                      <a:pt x="33" y="78"/>
                      <a:pt x="33" y="78"/>
                    </a:cubicBezTo>
                    <a:cubicBezTo>
                      <a:pt x="34" y="79"/>
                      <a:pt x="33" y="81"/>
                      <a:pt x="32" y="81"/>
                    </a:cubicBezTo>
                    <a:cubicBezTo>
                      <a:pt x="38" y="81"/>
                      <a:pt x="38" y="81"/>
                      <a:pt x="38" y="81"/>
                    </a:cubicBezTo>
                    <a:cubicBezTo>
                      <a:pt x="39" y="81"/>
                      <a:pt x="40" y="79"/>
                      <a:pt x="39" y="78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6" y="26"/>
                      <a:pt x="15" y="22"/>
                      <a:pt x="15" y="2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4551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19" name="Freeform 398"/>
              <p:cNvSpPr>
                <a:spLocks/>
              </p:cNvSpPr>
              <p:nvPr/>
            </p:nvSpPr>
            <p:spPr bwMode="auto">
              <a:xfrm>
                <a:off x="4987" y="3700"/>
                <a:ext cx="19" cy="7"/>
              </a:xfrm>
              <a:custGeom>
                <a:avLst/>
                <a:gdLst>
                  <a:gd name="T0" fmla="*/ 10 w 19"/>
                  <a:gd name="T1" fmla="*/ 0 h 7"/>
                  <a:gd name="T2" fmla="*/ 5 w 19"/>
                  <a:gd name="T3" fmla="*/ 0 h 7"/>
                  <a:gd name="T4" fmla="*/ 5 w 19"/>
                  <a:gd name="T5" fmla="*/ 7 h 7"/>
                  <a:gd name="T6" fmla="*/ 0 w 19"/>
                  <a:gd name="T7" fmla="*/ 7 h 7"/>
                  <a:gd name="T8" fmla="*/ 0 w 19"/>
                  <a:gd name="T9" fmla="*/ 7 h 7"/>
                  <a:gd name="T10" fmla="*/ 19 w 19"/>
                  <a:gd name="T11" fmla="*/ 7 h 7"/>
                  <a:gd name="T12" fmla="*/ 19 w 19"/>
                  <a:gd name="T13" fmla="*/ 7 h 7"/>
                  <a:gd name="T14" fmla="*/ 10 w 19"/>
                  <a:gd name="T15" fmla="*/ 7 h 7"/>
                  <a:gd name="T16" fmla="*/ 10 w 19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7">
                    <a:moveTo>
                      <a:pt x="10" y="0"/>
                    </a:moveTo>
                    <a:lnTo>
                      <a:pt x="5" y="0"/>
                    </a:lnTo>
                    <a:lnTo>
                      <a:pt x="5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19" y="7"/>
                    </a:lnTo>
                    <a:lnTo>
                      <a:pt x="19" y="7"/>
                    </a:lnTo>
                    <a:lnTo>
                      <a:pt x="10" y="7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3E47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20" name="Freeform 399"/>
              <p:cNvSpPr>
                <a:spLocks/>
              </p:cNvSpPr>
              <p:nvPr/>
            </p:nvSpPr>
            <p:spPr bwMode="auto">
              <a:xfrm>
                <a:off x="4987" y="3700"/>
                <a:ext cx="19" cy="7"/>
              </a:xfrm>
              <a:custGeom>
                <a:avLst/>
                <a:gdLst>
                  <a:gd name="T0" fmla="*/ 10 w 19"/>
                  <a:gd name="T1" fmla="*/ 0 h 7"/>
                  <a:gd name="T2" fmla="*/ 5 w 19"/>
                  <a:gd name="T3" fmla="*/ 0 h 7"/>
                  <a:gd name="T4" fmla="*/ 5 w 19"/>
                  <a:gd name="T5" fmla="*/ 7 h 7"/>
                  <a:gd name="T6" fmla="*/ 0 w 19"/>
                  <a:gd name="T7" fmla="*/ 7 h 7"/>
                  <a:gd name="T8" fmla="*/ 0 w 19"/>
                  <a:gd name="T9" fmla="*/ 7 h 7"/>
                  <a:gd name="T10" fmla="*/ 19 w 19"/>
                  <a:gd name="T11" fmla="*/ 7 h 7"/>
                  <a:gd name="T12" fmla="*/ 19 w 19"/>
                  <a:gd name="T13" fmla="*/ 7 h 7"/>
                  <a:gd name="T14" fmla="*/ 10 w 19"/>
                  <a:gd name="T15" fmla="*/ 7 h 7"/>
                  <a:gd name="T16" fmla="*/ 10 w 19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7">
                    <a:moveTo>
                      <a:pt x="10" y="0"/>
                    </a:moveTo>
                    <a:lnTo>
                      <a:pt x="5" y="0"/>
                    </a:lnTo>
                    <a:lnTo>
                      <a:pt x="5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19" y="7"/>
                    </a:lnTo>
                    <a:lnTo>
                      <a:pt x="19" y="7"/>
                    </a:lnTo>
                    <a:lnTo>
                      <a:pt x="10" y="7"/>
                    </a:lnTo>
                    <a:lnTo>
                      <a:pt x="1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21" name="Freeform 400"/>
              <p:cNvSpPr>
                <a:spLocks/>
              </p:cNvSpPr>
              <p:nvPr/>
            </p:nvSpPr>
            <p:spPr bwMode="auto">
              <a:xfrm>
                <a:off x="4990" y="3580"/>
                <a:ext cx="7" cy="120"/>
              </a:xfrm>
              <a:custGeom>
                <a:avLst/>
                <a:gdLst>
                  <a:gd name="T0" fmla="*/ 4 w 4"/>
                  <a:gd name="T1" fmla="*/ 0 h 70"/>
                  <a:gd name="T2" fmla="*/ 0 w 4"/>
                  <a:gd name="T3" fmla="*/ 0 h 70"/>
                  <a:gd name="T4" fmla="*/ 1 w 4"/>
                  <a:gd name="T5" fmla="*/ 5 h 70"/>
                  <a:gd name="T6" fmla="*/ 1 w 4"/>
                  <a:gd name="T7" fmla="*/ 24 h 70"/>
                  <a:gd name="T8" fmla="*/ 1 w 4"/>
                  <a:gd name="T9" fmla="*/ 48 h 70"/>
                  <a:gd name="T10" fmla="*/ 1 w 4"/>
                  <a:gd name="T11" fmla="*/ 70 h 70"/>
                  <a:gd name="T12" fmla="*/ 4 w 4"/>
                  <a:gd name="T13" fmla="*/ 70 h 70"/>
                  <a:gd name="T14" fmla="*/ 4 w 4"/>
                  <a:gd name="T15" fmla="*/ 48 h 70"/>
                  <a:gd name="T16" fmla="*/ 4 w 4"/>
                  <a:gd name="T17" fmla="*/ 24 h 70"/>
                  <a:gd name="T18" fmla="*/ 4 w 4"/>
                  <a:gd name="T19" fmla="*/ 5 h 70"/>
                  <a:gd name="T20" fmla="*/ 4 w 4"/>
                  <a:gd name="T2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70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3"/>
                      <a:pt x="1" y="5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1" y="70"/>
                      <a:pt x="1" y="70"/>
                      <a:pt x="1" y="70"/>
                    </a:cubicBezTo>
                    <a:cubicBezTo>
                      <a:pt x="4" y="70"/>
                      <a:pt x="4" y="70"/>
                      <a:pt x="4" y="70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3"/>
                      <a:pt x="4" y="2"/>
                      <a:pt x="4" y="0"/>
                    </a:cubicBezTo>
                  </a:path>
                </a:pathLst>
              </a:custGeom>
              <a:solidFill>
                <a:srgbClr val="4551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22" name="Freeform 401"/>
              <p:cNvSpPr>
                <a:spLocks/>
              </p:cNvSpPr>
              <p:nvPr/>
            </p:nvSpPr>
            <p:spPr bwMode="auto">
              <a:xfrm>
                <a:off x="5006" y="3707"/>
                <a:ext cx="15" cy="9"/>
              </a:xfrm>
              <a:custGeom>
                <a:avLst/>
                <a:gdLst>
                  <a:gd name="T0" fmla="*/ 6 w 9"/>
                  <a:gd name="T1" fmla="*/ 0 h 5"/>
                  <a:gd name="T2" fmla="*/ 0 w 9"/>
                  <a:gd name="T3" fmla="*/ 0 h 5"/>
                  <a:gd name="T4" fmla="*/ 0 w 9"/>
                  <a:gd name="T5" fmla="*/ 5 h 5"/>
                  <a:gd name="T6" fmla="*/ 7 w 9"/>
                  <a:gd name="T7" fmla="*/ 5 h 5"/>
                  <a:gd name="T8" fmla="*/ 9 w 9"/>
                  <a:gd name="T9" fmla="*/ 2 h 5"/>
                  <a:gd name="T10" fmla="*/ 6 w 9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5"/>
                      <a:pt x="9" y="4"/>
                      <a:pt x="9" y="2"/>
                    </a:cubicBezTo>
                    <a:cubicBezTo>
                      <a:pt x="9" y="1"/>
                      <a:pt x="8" y="0"/>
                      <a:pt x="6" y="0"/>
                    </a:cubicBezTo>
                  </a:path>
                </a:pathLst>
              </a:custGeom>
              <a:solidFill>
                <a:srgbClr val="BA9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23" name="Freeform 402"/>
              <p:cNvSpPr>
                <a:spLocks/>
              </p:cNvSpPr>
              <p:nvPr/>
            </p:nvSpPr>
            <p:spPr bwMode="auto">
              <a:xfrm>
                <a:off x="4968" y="3707"/>
                <a:ext cx="13" cy="4"/>
              </a:xfrm>
              <a:custGeom>
                <a:avLst/>
                <a:gdLst>
                  <a:gd name="T0" fmla="*/ 8 w 8"/>
                  <a:gd name="T1" fmla="*/ 0 h 2"/>
                  <a:gd name="T2" fmla="*/ 1 w 8"/>
                  <a:gd name="T3" fmla="*/ 0 h 2"/>
                  <a:gd name="T4" fmla="*/ 0 w 8"/>
                  <a:gd name="T5" fmla="*/ 2 h 2"/>
                  <a:gd name="T6" fmla="*/ 8 w 8"/>
                  <a:gd name="T7" fmla="*/ 2 h 2"/>
                  <a:gd name="T8" fmla="*/ 8 w 8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4551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24" name="Freeform 403"/>
              <p:cNvSpPr>
                <a:spLocks/>
              </p:cNvSpPr>
              <p:nvPr/>
            </p:nvSpPr>
            <p:spPr bwMode="auto">
              <a:xfrm>
                <a:off x="4969" y="3707"/>
                <a:ext cx="12" cy="0"/>
              </a:xfrm>
              <a:custGeom>
                <a:avLst/>
                <a:gdLst>
                  <a:gd name="T0" fmla="*/ 7 w 7"/>
                  <a:gd name="T1" fmla="*/ 2 w 7"/>
                  <a:gd name="T2" fmla="*/ 0 w 7"/>
                  <a:gd name="T3" fmla="*/ 7 w 7"/>
                  <a:gd name="T4" fmla="*/ 7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7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3E47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25" name="Freeform 404"/>
              <p:cNvSpPr>
                <a:spLocks/>
              </p:cNvSpPr>
              <p:nvPr/>
            </p:nvSpPr>
            <p:spPr bwMode="auto">
              <a:xfrm>
                <a:off x="4923" y="3711"/>
                <a:ext cx="122" cy="136"/>
              </a:xfrm>
              <a:custGeom>
                <a:avLst/>
                <a:gdLst>
                  <a:gd name="T0" fmla="*/ 46 w 71"/>
                  <a:gd name="T1" fmla="*/ 0 h 79"/>
                  <a:gd name="T2" fmla="*/ 46 w 71"/>
                  <a:gd name="T3" fmla="*/ 18 h 79"/>
                  <a:gd name="T4" fmla="*/ 48 w 71"/>
                  <a:gd name="T5" fmla="*/ 25 h 79"/>
                  <a:gd name="T6" fmla="*/ 70 w 71"/>
                  <a:gd name="T7" fmla="*/ 76 h 79"/>
                  <a:gd name="T8" fmla="*/ 68 w 71"/>
                  <a:gd name="T9" fmla="*/ 79 h 79"/>
                  <a:gd name="T10" fmla="*/ 3 w 71"/>
                  <a:gd name="T11" fmla="*/ 79 h 79"/>
                  <a:gd name="T12" fmla="*/ 0 w 71"/>
                  <a:gd name="T13" fmla="*/ 76 h 79"/>
                  <a:gd name="T14" fmla="*/ 23 w 71"/>
                  <a:gd name="T15" fmla="*/ 25 h 79"/>
                  <a:gd name="T16" fmla="*/ 24 w 71"/>
                  <a:gd name="T17" fmla="*/ 18 h 79"/>
                  <a:gd name="T18" fmla="*/ 24 w 71"/>
                  <a:gd name="T19" fmla="*/ 0 h 79"/>
                  <a:gd name="T20" fmla="*/ 46 w 71"/>
                  <a:gd name="T2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1" h="79">
                    <a:moveTo>
                      <a:pt x="46" y="0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20"/>
                      <a:pt x="47" y="24"/>
                      <a:pt x="48" y="25"/>
                    </a:cubicBezTo>
                    <a:cubicBezTo>
                      <a:pt x="70" y="76"/>
                      <a:pt x="70" y="76"/>
                      <a:pt x="70" y="76"/>
                    </a:cubicBezTo>
                    <a:cubicBezTo>
                      <a:pt x="71" y="78"/>
                      <a:pt x="70" y="79"/>
                      <a:pt x="68" y="79"/>
                    </a:cubicBezTo>
                    <a:cubicBezTo>
                      <a:pt x="3" y="79"/>
                      <a:pt x="3" y="79"/>
                      <a:pt x="3" y="79"/>
                    </a:cubicBezTo>
                    <a:cubicBezTo>
                      <a:pt x="1" y="79"/>
                      <a:pt x="0" y="78"/>
                      <a:pt x="0" y="76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4"/>
                      <a:pt x="24" y="20"/>
                      <a:pt x="24" y="18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  <p:sp>
            <p:nvSpPr>
              <p:cNvPr id="626" name="Freeform 405"/>
              <p:cNvSpPr>
                <a:spLocks/>
              </p:cNvSpPr>
              <p:nvPr/>
            </p:nvSpPr>
            <p:spPr bwMode="auto">
              <a:xfrm>
                <a:off x="4758" y="3666"/>
                <a:ext cx="143" cy="181"/>
              </a:xfrm>
              <a:custGeom>
                <a:avLst/>
                <a:gdLst>
                  <a:gd name="T0" fmla="*/ 52 w 83"/>
                  <a:gd name="T1" fmla="*/ 0 h 105"/>
                  <a:gd name="T2" fmla="*/ 52 w 83"/>
                  <a:gd name="T3" fmla="*/ 24 h 105"/>
                  <a:gd name="T4" fmla="*/ 83 w 83"/>
                  <a:gd name="T5" fmla="*/ 64 h 105"/>
                  <a:gd name="T6" fmla="*/ 41 w 83"/>
                  <a:gd name="T7" fmla="*/ 105 h 105"/>
                  <a:gd name="T8" fmla="*/ 0 w 83"/>
                  <a:gd name="T9" fmla="*/ 64 h 105"/>
                  <a:gd name="T10" fmla="*/ 31 w 83"/>
                  <a:gd name="T11" fmla="*/ 24 h 105"/>
                  <a:gd name="T12" fmla="*/ 31 w 83"/>
                  <a:gd name="T13" fmla="*/ 0 h 105"/>
                  <a:gd name="T14" fmla="*/ 52 w 83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105">
                    <a:moveTo>
                      <a:pt x="52" y="0"/>
                    </a:moveTo>
                    <a:cubicBezTo>
                      <a:pt x="52" y="24"/>
                      <a:pt x="52" y="24"/>
                      <a:pt x="52" y="24"/>
                    </a:cubicBezTo>
                    <a:cubicBezTo>
                      <a:pt x="70" y="29"/>
                      <a:pt x="83" y="45"/>
                      <a:pt x="83" y="64"/>
                    </a:cubicBezTo>
                    <a:cubicBezTo>
                      <a:pt x="83" y="87"/>
                      <a:pt x="64" y="105"/>
                      <a:pt x="41" y="105"/>
                    </a:cubicBezTo>
                    <a:cubicBezTo>
                      <a:pt x="19" y="105"/>
                      <a:pt x="0" y="87"/>
                      <a:pt x="0" y="64"/>
                    </a:cubicBezTo>
                    <a:cubicBezTo>
                      <a:pt x="0" y="45"/>
                      <a:pt x="13" y="29"/>
                      <a:pt x="31" y="24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52" y="0"/>
                      <a:pt x="52" y="0"/>
                      <a:pt x="5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044" tIns="45522" rIns="91044" bIns="45522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792"/>
              </a:p>
            </p:txBody>
          </p:sp>
        </p:grpSp>
        <p:sp>
          <p:nvSpPr>
            <p:cNvPr id="247" name="Freeform 407"/>
            <p:cNvSpPr>
              <a:spLocks/>
            </p:cNvSpPr>
            <p:nvPr/>
          </p:nvSpPr>
          <p:spPr bwMode="auto">
            <a:xfrm>
              <a:off x="7553325" y="5994400"/>
              <a:ext cx="227013" cy="112713"/>
            </a:xfrm>
            <a:custGeom>
              <a:avLst/>
              <a:gdLst>
                <a:gd name="T0" fmla="*/ 83 w 83"/>
                <a:gd name="T1" fmla="*/ 0 h 41"/>
                <a:gd name="T2" fmla="*/ 41 w 83"/>
                <a:gd name="T3" fmla="*/ 41 h 41"/>
                <a:gd name="T4" fmla="*/ 0 w 83"/>
                <a:gd name="T5" fmla="*/ 0 h 41"/>
                <a:gd name="T6" fmla="*/ 83 w 83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41">
                  <a:moveTo>
                    <a:pt x="83" y="0"/>
                  </a:moveTo>
                  <a:cubicBezTo>
                    <a:pt x="83" y="23"/>
                    <a:pt x="64" y="41"/>
                    <a:pt x="41" y="41"/>
                  </a:cubicBezTo>
                  <a:cubicBezTo>
                    <a:pt x="19" y="41"/>
                    <a:pt x="0" y="23"/>
                    <a:pt x="0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E06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48" name="Freeform 408"/>
            <p:cNvSpPr>
              <a:spLocks/>
            </p:cNvSpPr>
            <p:nvPr/>
          </p:nvSpPr>
          <p:spPr bwMode="auto">
            <a:xfrm>
              <a:off x="7615238" y="5994400"/>
              <a:ext cx="165100" cy="112713"/>
            </a:xfrm>
            <a:custGeom>
              <a:avLst/>
              <a:gdLst>
                <a:gd name="T0" fmla="*/ 51 w 60"/>
                <a:gd name="T1" fmla="*/ 0 h 41"/>
                <a:gd name="T2" fmla="*/ 6 w 60"/>
                <a:gd name="T3" fmla="*/ 38 h 41"/>
                <a:gd name="T4" fmla="*/ 0 w 60"/>
                <a:gd name="T5" fmla="*/ 37 h 41"/>
                <a:gd name="T6" fmla="*/ 18 w 60"/>
                <a:gd name="T7" fmla="*/ 41 h 41"/>
                <a:gd name="T8" fmla="*/ 60 w 60"/>
                <a:gd name="T9" fmla="*/ 0 h 41"/>
                <a:gd name="T10" fmla="*/ 51 w 60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41">
                  <a:moveTo>
                    <a:pt x="51" y="0"/>
                  </a:moveTo>
                  <a:cubicBezTo>
                    <a:pt x="47" y="21"/>
                    <a:pt x="28" y="38"/>
                    <a:pt x="6" y="38"/>
                  </a:cubicBezTo>
                  <a:cubicBezTo>
                    <a:pt x="4" y="38"/>
                    <a:pt x="2" y="37"/>
                    <a:pt x="0" y="37"/>
                  </a:cubicBezTo>
                  <a:cubicBezTo>
                    <a:pt x="6" y="40"/>
                    <a:pt x="12" y="41"/>
                    <a:pt x="18" y="41"/>
                  </a:cubicBezTo>
                  <a:cubicBezTo>
                    <a:pt x="41" y="41"/>
                    <a:pt x="60" y="23"/>
                    <a:pt x="60" y="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E682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49" name="Freeform 409"/>
            <p:cNvSpPr>
              <a:spLocks/>
            </p:cNvSpPr>
            <p:nvPr/>
          </p:nvSpPr>
          <p:spPr bwMode="auto">
            <a:xfrm>
              <a:off x="7815263" y="6038850"/>
              <a:ext cx="193675" cy="68263"/>
            </a:xfrm>
            <a:custGeom>
              <a:avLst/>
              <a:gdLst>
                <a:gd name="T0" fmla="*/ 60 w 71"/>
                <a:gd name="T1" fmla="*/ 0 h 25"/>
                <a:gd name="T2" fmla="*/ 70 w 71"/>
                <a:gd name="T3" fmla="*/ 22 h 25"/>
                <a:gd name="T4" fmla="*/ 68 w 71"/>
                <a:gd name="T5" fmla="*/ 25 h 25"/>
                <a:gd name="T6" fmla="*/ 3 w 71"/>
                <a:gd name="T7" fmla="*/ 25 h 25"/>
                <a:gd name="T8" fmla="*/ 0 w 71"/>
                <a:gd name="T9" fmla="*/ 22 h 25"/>
                <a:gd name="T10" fmla="*/ 9 w 71"/>
                <a:gd name="T11" fmla="*/ 0 h 25"/>
                <a:gd name="T12" fmla="*/ 60 w 71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25">
                  <a:moveTo>
                    <a:pt x="60" y="0"/>
                  </a:moveTo>
                  <a:cubicBezTo>
                    <a:pt x="70" y="22"/>
                    <a:pt x="70" y="22"/>
                    <a:pt x="70" y="22"/>
                  </a:cubicBezTo>
                  <a:cubicBezTo>
                    <a:pt x="71" y="24"/>
                    <a:pt x="70" y="25"/>
                    <a:pt x="68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" y="25"/>
                    <a:pt x="0" y="24"/>
                    <a:pt x="0" y="22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FBD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50" name="Freeform 410"/>
            <p:cNvSpPr>
              <a:spLocks/>
            </p:cNvSpPr>
            <p:nvPr/>
          </p:nvSpPr>
          <p:spPr bwMode="auto">
            <a:xfrm>
              <a:off x="7815263" y="6038850"/>
              <a:ext cx="193675" cy="68263"/>
            </a:xfrm>
            <a:custGeom>
              <a:avLst/>
              <a:gdLst>
                <a:gd name="T0" fmla="*/ 70 w 71"/>
                <a:gd name="T1" fmla="*/ 22 h 25"/>
                <a:gd name="T2" fmla="*/ 60 w 71"/>
                <a:gd name="T3" fmla="*/ 0 h 25"/>
                <a:gd name="T4" fmla="*/ 54 w 71"/>
                <a:gd name="T5" fmla="*/ 0 h 25"/>
                <a:gd name="T6" fmla="*/ 62 w 71"/>
                <a:gd name="T7" fmla="*/ 20 h 25"/>
                <a:gd name="T8" fmla="*/ 60 w 71"/>
                <a:gd name="T9" fmla="*/ 23 h 25"/>
                <a:gd name="T10" fmla="*/ 0 w 71"/>
                <a:gd name="T11" fmla="*/ 23 h 25"/>
                <a:gd name="T12" fmla="*/ 3 w 71"/>
                <a:gd name="T13" fmla="*/ 25 h 25"/>
                <a:gd name="T14" fmla="*/ 68 w 71"/>
                <a:gd name="T15" fmla="*/ 25 h 25"/>
                <a:gd name="T16" fmla="*/ 70 w 71"/>
                <a:gd name="T1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25">
                  <a:moveTo>
                    <a:pt x="70" y="22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3" y="22"/>
                    <a:pt x="62" y="23"/>
                    <a:pt x="6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5"/>
                    <a:pt x="1" y="25"/>
                    <a:pt x="3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70" y="25"/>
                    <a:pt x="71" y="24"/>
                    <a:pt x="70" y="22"/>
                  </a:cubicBezTo>
                  <a:close/>
                </a:path>
              </a:pathLst>
            </a:custGeom>
            <a:solidFill>
              <a:srgbClr val="FDE5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51" name="Oval 411"/>
            <p:cNvSpPr>
              <a:spLocks noChangeArrowheads="1"/>
            </p:cNvSpPr>
            <p:nvPr/>
          </p:nvSpPr>
          <p:spPr bwMode="auto">
            <a:xfrm>
              <a:off x="7610475" y="5981700"/>
              <a:ext cx="26988" cy="26988"/>
            </a:xfrm>
            <a:prstGeom prst="ellipse">
              <a:avLst/>
            </a:prstGeom>
            <a:solidFill>
              <a:srgbClr val="E06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52" name="Oval 412"/>
            <p:cNvSpPr>
              <a:spLocks noChangeArrowheads="1"/>
            </p:cNvSpPr>
            <p:nvPr/>
          </p:nvSpPr>
          <p:spPr bwMode="auto">
            <a:xfrm>
              <a:off x="7648575" y="5951538"/>
              <a:ext cx="15875" cy="15875"/>
            </a:xfrm>
            <a:prstGeom prst="ellipse">
              <a:avLst/>
            </a:prstGeom>
            <a:solidFill>
              <a:srgbClr val="E06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53" name="Oval 413"/>
            <p:cNvSpPr>
              <a:spLocks noChangeArrowheads="1"/>
            </p:cNvSpPr>
            <p:nvPr/>
          </p:nvSpPr>
          <p:spPr bwMode="auto">
            <a:xfrm>
              <a:off x="7883525" y="6024563"/>
              <a:ext cx="15875" cy="19050"/>
            </a:xfrm>
            <a:prstGeom prst="ellipse">
              <a:avLst/>
            </a:prstGeom>
            <a:solidFill>
              <a:srgbClr val="FBD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54" name="Oval 414"/>
            <p:cNvSpPr>
              <a:spLocks noChangeArrowheads="1"/>
            </p:cNvSpPr>
            <p:nvPr/>
          </p:nvSpPr>
          <p:spPr bwMode="auto">
            <a:xfrm>
              <a:off x="7902575" y="6002338"/>
              <a:ext cx="22225" cy="19050"/>
            </a:xfrm>
            <a:prstGeom prst="ellipse">
              <a:avLst/>
            </a:prstGeom>
            <a:solidFill>
              <a:srgbClr val="FBD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55" name="Oval 415"/>
            <p:cNvSpPr>
              <a:spLocks noChangeArrowheads="1"/>
            </p:cNvSpPr>
            <p:nvPr/>
          </p:nvSpPr>
          <p:spPr bwMode="auto">
            <a:xfrm>
              <a:off x="7888288" y="5975350"/>
              <a:ext cx="17463" cy="15875"/>
            </a:xfrm>
            <a:prstGeom prst="ellipse">
              <a:avLst/>
            </a:prstGeom>
            <a:solidFill>
              <a:srgbClr val="FBD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56" name="Oval 416"/>
            <p:cNvSpPr>
              <a:spLocks noChangeArrowheads="1"/>
            </p:cNvSpPr>
            <p:nvPr/>
          </p:nvSpPr>
          <p:spPr bwMode="auto">
            <a:xfrm>
              <a:off x="7672388" y="5918200"/>
              <a:ext cx="25400" cy="26988"/>
            </a:xfrm>
            <a:prstGeom prst="ellipse">
              <a:avLst/>
            </a:prstGeom>
            <a:solidFill>
              <a:srgbClr val="E06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57" name="Freeform 417"/>
            <p:cNvSpPr>
              <a:spLocks noEditPoints="1"/>
            </p:cNvSpPr>
            <p:nvPr/>
          </p:nvSpPr>
          <p:spPr bwMode="auto">
            <a:xfrm>
              <a:off x="7602538" y="5922963"/>
              <a:ext cx="31750" cy="33338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3 h 12"/>
                <a:gd name="T12" fmla="*/ 4 w 12"/>
                <a:gd name="T13" fmla="*/ 6 h 12"/>
                <a:gd name="T14" fmla="*/ 6 w 12"/>
                <a:gd name="T15" fmla="*/ 8 h 12"/>
                <a:gd name="T16" fmla="*/ 9 w 12"/>
                <a:gd name="T17" fmla="*/ 6 h 12"/>
                <a:gd name="T18" fmla="*/ 6 w 12"/>
                <a:gd name="T1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9"/>
                    <a:pt x="10" y="12"/>
                    <a:pt x="6" y="12"/>
                  </a:cubicBezTo>
                  <a:close/>
                  <a:moveTo>
                    <a:pt x="6" y="3"/>
                  </a:moveTo>
                  <a:cubicBezTo>
                    <a:pt x="5" y="3"/>
                    <a:pt x="4" y="4"/>
                    <a:pt x="4" y="6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4"/>
                    <a:pt x="8" y="3"/>
                    <a:pt x="6" y="3"/>
                  </a:cubicBezTo>
                  <a:close/>
                </a:path>
              </a:pathLst>
            </a:custGeom>
            <a:solidFill>
              <a:srgbClr val="E06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58" name="Freeform 418"/>
            <p:cNvSpPr>
              <a:spLocks noEditPoints="1"/>
            </p:cNvSpPr>
            <p:nvPr/>
          </p:nvSpPr>
          <p:spPr bwMode="auto">
            <a:xfrm>
              <a:off x="7691438" y="5959475"/>
              <a:ext cx="22225" cy="19050"/>
            </a:xfrm>
            <a:custGeom>
              <a:avLst/>
              <a:gdLst>
                <a:gd name="T0" fmla="*/ 4 w 8"/>
                <a:gd name="T1" fmla="*/ 7 h 7"/>
                <a:gd name="T2" fmla="*/ 0 w 8"/>
                <a:gd name="T3" fmla="*/ 3 h 7"/>
                <a:gd name="T4" fmla="*/ 4 w 8"/>
                <a:gd name="T5" fmla="*/ 0 h 7"/>
                <a:gd name="T6" fmla="*/ 8 w 8"/>
                <a:gd name="T7" fmla="*/ 3 h 7"/>
                <a:gd name="T8" fmla="*/ 4 w 8"/>
                <a:gd name="T9" fmla="*/ 7 h 7"/>
                <a:gd name="T10" fmla="*/ 4 w 8"/>
                <a:gd name="T11" fmla="*/ 1 h 7"/>
                <a:gd name="T12" fmla="*/ 2 w 8"/>
                <a:gd name="T13" fmla="*/ 3 h 7"/>
                <a:gd name="T14" fmla="*/ 4 w 8"/>
                <a:gd name="T15" fmla="*/ 5 h 7"/>
                <a:gd name="T16" fmla="*/ 6 w 8"/>
                <a:gd name="T17" fmla="*/ 3 h 7"/>
                <a:gd name="T18" fmla="*/ 4 w 8"/>
                <a:gd name="T1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3"/>
                  </a:cubicBezTo>
                  <a:cubicBezTo>
                    <a:pt x="8" y="5"/>
                    <a:pt x="6" y="7"/>
                    <a:pt x="4" y="7"/>
                  </a:cubicBezTo>
                  <a:close/>
                  <a:moveTo>
                    <a:pt x="4" y="1"/>
                  </a:moveTo>
                  <a:cubicBezTo>
                    <a:pt x="3" y="1"/>
                    <a:pt x="2" y="2"/>
                    <a:pt x="2" y="3"/>
                  </a:cubicBezTo>
                  <a:cubicBezTo>
                    <a:pt x="2" y="4"/>
                    <a:pt x="3" y="5"/>
                    <a:pt x="4" y="5"/>
                  </a:cubicBezTo>
                  <a:cubicBezTo>
                    <a:pt x="5" y="5"/>
                    <a:pt x="6" y="4"/>
                    <a:pt x="6" y="3"/>
                  </a:cubicBezTo>
                  <a:cubicBezTo>
                    <a:pt x="6" y="2"/>
                    <a:pt x="5" y="1"/>
                    <a:pt x="4" y="1"/>
                  </a:cubicBezTo>
                  <a:close/>
                </a:path>
              </a:pathLst>
            </a:custGeom>
            <a:solidFill>
              <a:srgbClr val="E06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59" name="Freeform 419"/>
            <p:cNvSpPr>
              <a:spLocks noEditPoints="1"/>
            </p:cNvSpPr>
            <p:nvPr/>
          </p:nvSpPr>
          <p:spPr bwMode="auto">
            <a:xfrm>
              <a:off x="7918450" y="5967413"/>
              <a:ext cx="19050" cy="19050"/>
            </a:xfrm>
            <a:custGeom>
              <a:avLst/>
              <a:gdLst>
                <a:gd name="T0" fmla="*/ 3 w 7"/>
                <a:gd name="T1" fmla="*/ 7 h 7"/>
                <a:gd name="T2" fmla="*/ 0 w 7"/>
                <a:gd name="T3" fmla="*/ 3 h 7"/>
                <a:gd name="T4" fmla="*/ 3 w 7"/>
                <a:gd name="T5" fmla="*/ 0 h 7"/>
                <a:gd name="T6" fmla="*/ 7 w 7"/>
                <a:gd name="T7" fmla="*/ 3 h 7"/>
                <a:gd name="T8" fmla="*/ 3 w 7"/>
                <a:gd name="T9" fmla="*/ 7 h 7"/>
                <a:gd name="T10" fmla="*/ 3 w 7"/>
                <a:gd name="T11" fmla="*/ 2 h 7"/>
                <a:gd name="T12" fmla="*/ 2 w 7"/>
                <a:gd name="T13" fmla="*/ 3 h 7"/>
                <a:gd name="T14" fmla="*/ 3 w 7"/>
                <a:gd name="T15" fmla="*/ 5 h 7"/>
                <a:gd name="T16" fmla="*/ 5 w 7"/>
                <a:gd name="T17" fmla="*/ 3 h 7"/>
                <a:gd name="T18" fmla="*/ 3 w 7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3" y="7"/>
                  </a:move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7" y="1"/>
                    <a:pt x="7" y="3"/>
                  </a:cubicBezTo>
                  <a:cubicBezTo>
                    <a:pt x="7" y="5"/>
                    <a:pt x="5" y="7"/>
                    <a:pt x="3" y="7"/>
                  </a:cubicBezTo>
                  <a:close/>
                  <a:moveTo>
                    <a:pt x="3" y="2"/>
                  </a:moveTo>
                  <a:cubicBezTo>
                    <a:pt x="2" y="2"/>
                    <a:pt x="2" y="2"/>
                    <a:pt x="2" y="3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4" y="5"/>
                    <a:pt x="5" y="4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lose/>
                </a:path>
              </a:pathLst>
            </a:custGeom>
            <a:solidFill>
              <a:srgbClr val="FBD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60" name="Freeform 420"/>
            <p:cNvSpPr>
              <a:spLocks/>
            </p:cNvSpPr>
            <p:nvPr/>
          </p:nvSpPr>
          <p:spPr bwMode="auto">
            <a:xfrm>
              <a:off x="7662863" y="5665788"/>
              <a:ext cx="254000" cy="293688"/>
            </a:xfrm>
            <a:custGeom>
              <a:avLst/>
              <a:gdLst>
                <a:gd name="T0" fmla="*/ 3 w 93"/>
                <a:gd name="T1" fmla="*/ 86 h 107"/>
                <a:gd name="T2" fmla="*/ 0 w 93"/>
                <a:gd name="T3" fmla="*/ 86 h 107"/>
                <a:gd name="T4" fmla="*/ 0 w 93"/>
                <a:gd name="T5" fmla="*/ 15 h 107"/>
                <a:gd name="T6" fmla="*/ 10 w 93"/>
                <a:gd name="T7" fmla="*/ 4 h 107"/>
                <a:gd name="T8" fmla="*/ 16 w 93"/>
                <a:gd name="T9" fmla="*/ 4 h 107"/>
                <a:gd name="T10" fmla="*/ 27 w 93"/>
                <a:gd name="T11" fmla="*/ 15 h 107"/>
                <a:gd name="T12" fmla="*/ 27 w 93"/>
                <a:gd name="T13" fmla="*/ 25 h 107"/>
                <a:gd name="T14" fmla="*/ 33 w 93"/>
                <a:gd name="T15" fmla="*/ 33 h 107"/>
                <a:gd name="T16" fmla="*/ 38 w 93"/>
                <a:gd name="T17" fmla="*/ 31 h 107"/>
                <a:gd name="T18" fmla="*/ 40 w 93"/>
                <a:gd name="T19" fmla="*/ 26 h 107"/>
                <a:gd name="T20" fmla="*/ 51 w 93"/>
                <a:gd name="T21" fmla="*/ 15 h 107"/>
                <a:gd name="T22" fmla="*/ 61 w 93"/>
                <a:gd name="T23" fmla="*/ 26 h 107"/>
                <a:gd name="T24" fmla="*/ 61 w 93"/>
                <a:gd name="T25" fmla="*/ 48 h 107"/>
                <a:gd name="T26" fmla="*/ 67 w 93"/>
                <a:gd name="T27" fmla="*/ 55 h 107"/>
                <a:gd name="T28" fmla="*/ 73 w 93"/>
                <a:gd name="T29" fmla="*/ 48 h 107"/>
                <a:gd name="T30" fmla="*/ 73 w 93"/>
                <a:gd name="T31" fmla="*/ 11 h 107"/>
                <a:gd name="T32" fmla="*/ 83 w 93"/>
                <a:gd name="T33" fmla="*/ 0 h 107"/>
                <a:gd name="T34" fmla="*/ 93 w 93"/>
                <a:gd name="T35" fmla="*/ 11 h 107"/>
                <a:gd name="T36" fmla="*/ 93 w 93"/>
                <a:gd name="T37" fmla="*/ 107 h 107"/>
                <a:gd name="T38" fmla="*/ 90 w 93"/>
                <a:gd name="T39" fmla="*/ 107 h 107"/>
                <a:gd name="T40" fmla="*/ 90 w 93"/>
                <a:gd name="T41" fmla="*/ 11 h 107"/>
                <a:gd name="T42" fmla="*/ 83 w 93"/>
                <a:gd name="T43" fmla="*/ 4 h 107"/>
                <a:gd name="T44" fmla="*/ 77 w 93"/>
                <a:gd name="T45" fmla="*/ 11 h 107"/>
                <a:gd name="T46" fmla="*/ 77 w 93"/>
                <a:gd name="T47" fmla="*/ 48 h 107"/>
                <a:gd name="T48" fmla="*/ 67 w 93"/>
                <a:gd name="T49" fmla="*/ 58 h 107"/>
                <a:gd name="T50" fmla="*/ 57 w 93"/>
                <a:gd name="T51" fmla="*/ 48 h 107"/>
                <a:gd name="T52" fmla="*/ 57 w 93"/>
                <a:gd name="T53" fmla="*/ 26 h 107"/>
                <a:gd name="T54" fmla="*/ 51 w 93"/>
                <a:gd name="T55" fmla="*/ 19 h 107"/>
                <a:gd name="T56" fmla="*/ 44 w 93"/>
                <a:gd name="T57" fmla="*/ 26 h 107"/>
                <a:gd name="T58" fmla="*/ 41 w 93"/>
                <a:gd name="T59" fmla="*/ 33 h 107"/>
                <a:gd name="T60" fmla="*/ 33 w 93"/>
                <a:gd name="T61" fmla="*/ 36 h 107"/>
                <a:gd name="T62" fmla="*/ 23 w 93"/>
                <a:gd name="T63" fmla="*/ 25 h 107"/>
                <a:gd name="T64" fmla="*/ 23 w 93"/>
                <a:gd name="T65" fmla="*/ 15 h 107"/>
                <a:gd name="T66" fmla="*/ 16 w 93"/>
                <a:gd name="T67" fmla="*/ 8 h 107"/>
                <a:gd name="T68" fmla="*/ 10 w 93"/>
                <a:gd name="T69" fmla="*/ 8 h 107"/>
                <a:gd name="T70" fmla="*/ 3 w 93"/>
                <a:gd name="T71" fmla="*/ 15 h 107"/>
                <a:gd name="T72" fmla="*/ 3 w 93"/>
                <a:gd name="T73" fmla="*/ 8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3" h="107">
                  <a:moveTo>
                    <a:pt x="3" y="86"/>
                  </a:moveTo>
                  <a:cubicBezTo>
                    <a:pt x="0" y="86"/>
                    <a:pt x="0" y="86"/>
                    <a:pt x="0" y="86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9"/>
                    <a:pt x="4" y="4"/>
                    <a:pt x="10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22" y="4"/>
                    <a:pt x="27" y="9"/>
                    <a:pt x="27" y="1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9"/>
                    <a:pt x="30" y="32"/>
                    <a:pt x="33" y="33"/>
                  </a:cubicBezTo>
                  <a:cubicBezTo>
                    <a:pt x="35" y="33"/>
                    <a:pt x="37" y="32"/>
                    <a:pt x="38" y="31"/>
                  </a:cubicBezTo>
                  <a:cubicBezTo>
                    <a:pt x="40" y="29"/>
                    <a:pt x="40" y="28"/>
                    <a:pt x="40" y="26"/>
                  </a:cubicBezTo>
                  <a:cubicBezTo>
                    <a:pt x="40" y="20"/>
                    <a:pt x="45" y="15"/>
                    <a:pt x="51" y="15"/>
                  </a:cubicBezTo>
                  <a:cubicBezTo>
                    <a:pt x="56" y="15"/>
                    <a:pt x="61" y="20"/>
                    <a:pt x="61" y="26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52"/>
                    <a:pt x="64" y="55"/>
                    <a:pt x="67" y="55"/>
                  </a:cubicBezTo>
                  <a:cubicBezTo>
                    <a:pt x="71" y="55"/>
                    <a:pt x="73" y="52"/>
                    <a:pt x="73" y="48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5"/>
                    <a:pt x="78" y="0"/>
                    <a:pt x="83" y="0"/>
                  </a:cubicBezTo>
                  <a:cubicBezTo>
                    <a:pt x="89" y="0"/>
                    <a:pt x="93" y="5"/>
                    <a:pt x="93" y="11"/>
                  </a:cubicBezTo>
                  <a:cubicBezTo>
                    <a:pt x="93" y="107"/>
                    <a:pt x="93" y="107"/>
                    <a:pt x="93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90" y="7"/>
                    <a:pt x="87" y="4"/>
                    <a:pt x="83" y="4"/>
                  </a:cubicBezTo>
                  <a:cubicBezTo>
                    <a:pt x="80" y="4"/>
                    <a:pt x="77" y="7"/>
                    <a:pt x="77" y="11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54"/>
                    <a:pt x="72" y="58"/>
                    <a:pt x="67" y="58"/>
                  </a:cubicBezTo>
                  <a:cubicBezTo>
                    <a:pt x="62" y="58"/>
                    <a:pt x="57" y="54"/>
                    <a:pt x="57" y="48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2"/>
                    <a:pt x="54" y="19"/>
                    <a:pt x="51" y="19"/>
                  </a:cubicBezTo>
                  <a:cubicBezTo>
                    <a:pt x="47" y="19"/>
                    <a:pt x="44" y="22"/>
                    <a:pt x="44" y="26"/>
                  </a:cubicBezTo>
                  <a:cubicBezTo>
                    <a:pt x="44" y="29"/>
                    <a:pt x="43" y="31"/>
                    <a:pt x="41" y="33"/>
                  </a:cubicBezTo>
                  <a:cubicBezTo>
                    <a:pt x="39" y="35"/>
                    <a:pt x="36" y="36"/>
                    <a:pt x="33" y="36"/>
                  </a:cubicBezTo>
                  <a:cubicBezTo>
                    <a:pt x="28" y="36"/>
                    <a:pt x="23" y="31"/>
                    <a:pt x="23" y="2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1"/>
                    <a:pt x="20" y="8"/>
                    <a:pt x="16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6" y="8"/>
                    <a:pt x="3" y="11"/>
                    <a:pt x="3" y="15"/>
                  </a:cubicBezTo>
                  <a:cubicBezTo>
                    <a:pt x="3" y="86"/>
                    <a:pt x="3" y="86"/>
                    <a:pt x="3" y="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61" name="Rectangle 421"/>
            <p:cNvSpPr>
              <a:spLocks noChangeArrowheads="1"/>
            </p:cNvSpPr>
            <p:nvPr/>
          </p:nvSpPr>
          <p:spPr bwMode="auto">
            <a:xfrm>
              <a:off x="7907338" y="5748338"/>
              <a:ext cx="9525" cy="65088"/>
            </a:xfrm>
            <a:prstGeom prst="rect">
              <a:avLst/>
            </a:prstGeom>
            <a:solidFill>
              <a:srgbClr val="E06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62" name="Freeform 422"/>
            <p:cNvSpPr>
              <a:spLocks/>
            </p:cNvSpPr>
            <p:nvPr/>
          </p:nvSpPr>
          <p:spPr bwMode="auto">
            <a:xfrm>
              <a:off x="7888288" y="5665788"/>
              <a:ext cx="28575" cy="30163"/>
            </a:xfrm>
            <a:custGeom>
              <a:avLst/>
              <a:gdLst>
                <a:gd name="T0" fmla="*/ 10 w 10"/>
                <a:gd name="T1" fmla="*/ 11 h 11"/>
                <a:gd name="T2" fmla="*/ 7 w 10"/>
                <a:gd name="T3" fmla="*/ 11 h 11"/>
                <a:gd name="T4" fmla="*/ 0 w 10"/>
                <a:gd name="T5" fmla="*/ 4 h 11"/>
                <a:gd name="T6" fmla="*/ 0 w 10"/>
                <a:gd name="T7" fmla="*/ 0 h 11"/>
                <a:gd name="T8" fmla="*/ 10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7"/>
                    <a:pt x="4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10" y="5"/>
                    <a:pt x="10" y="11"/>
                  </a:cubicBezTo>
                  <a:close/>
                </a:path>
              </a:pathLst>
            </a:custGeom>
            <a:solidFill>
              <a:srgbClr val="E06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63" name="Rectangle 423"/>
            <p:cNvSpPr>
              <a:spLocks noChangeArrowheads="1"/>
            </p:cNvSpPr>
            <p:nvPr/>
          </p:nvSpPr>
          <p:spPr bwMode="auto">
            <a:xfrm>
              <a:off x="7861300" y="5695950"/>
              <a:ext cx="11113" cy="44450"/>
            </a:xfrm>
            <a:prstGeom prst="rect">
              <a:avLst/>
            </a:prstGeom>
            <a:solidFill>
              <a:srgbClr val="E06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64" name="Freeform 424"/>
            <p:cNvSpPr>
              <a:spLocks/>
            </p:cNvSpPr>
            <p:nvPr/>
          </p:nvSpPr>
          <p:spPr bwMode="auto">
            <a:xfrm>
              <a:off x="7818438" y="5797550"/>
              <a:ext cx="53975" cy="26988"/>
            </a:xfrm>
            <a:custGeom>
              <a:avLst/>
              <a:gdLst>
                <a:gd name="T0" fmla="*/ 10 w 20"/>
                <a:gd name="T1" fmla="*/ 10 h 10"/>
                <a:gd name="T2" fmla="*/ 0 w 20"/>
                <a:gd name="T3" fmla="*/ 0 h 10"/>
                <a:gd name="T4" fmla="*/ 4 w 20"/>
                <a:gd name="T5" fmla="*/ 0 h 10"/>
                <a:gd name="T6" fmla="*/ 10 w 20"/>
                <a:gd name="T7" fmla="*/ 7 h 10"/>
                <a:gd name="T8" fmla="*/ 16 w 20"/>
                <a:gd name="T9" fmla="*/ 0 h 10"/>
                <a:gd name="T10" fmla="*/ 20 w 20"/>
                <a:gd name="T11" fmla="*/ 0 h 10"/>
                <a:gd name="T12" fmla="*/ 10 w 2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0">
                  <a:moveTo>
                    <a:pt x="10" y="10"/>
                  </a:moveTo>
                  <a:cubicBezTo>
                    <a:pt x="5" y="10"/>
                    <a:pt x="0" y="6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7" y="7"/>
                    <a:pt x="10" y="7"/>
                  </a:cubicBezTo>
                  <a:cubicBezTo>
                    <a:pt x="14" y="7"/>
                    <a:pt x="16" y="4"/>
                    <a:pt x="1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6"/>
                    <a:pt x="15" y="10"/>
                    <a:pt x="10" y="10"/>
                  </a:cubicBezTo>
                  <a:close/>
                </a:path>
              </a:pathLst>
            </a:custGeom>
            <a:solidFill>
              <a:srgbClr val="E06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65" name="Freeform 425"/>
            <p:cNvSpPr>
              <a:spLocks/>
            </p:cNvSpPr>
            <p:nvPr/>
          </p:nvSpPr>
          <p:spPr bwMode="auto">
            <a:xfrm>
              <a:off x="7751763" y="5737225"/>
              <a:ext cx="30163" cy="26988"/>
            </a:xfrm>
            <a:custGeom>
              <a:avLst/>
              <a:gdLst>
                <a:gd name="T0" fmla="*/ 1 w 11"/>
                <a:gd name="T1" fmla="*/ 10 h 10"/>
                <a:gd name="T2" fmla="*/ 0 w 11"/>
                <a:gd name="T3" fmla="*/ 10 h 10"/>
                <a:gd name="T4" fmla="*/ 0 w 11"/>
                <a:gd name="T5" fmla="*/ 7 h 10"/>
                <a:gd name="T6" fmla="*/ 5 w 11"/>
                <a:gd name="T7" fmla="*/ 5 h 10"/>
                <a:gd name="T8" fmla="*/ 7 w 11"/>
                <a:gd name="T9" fmla="*/ 0 h 10"/>
                <a:gd name="T10" fmla="*/ 11 w 11"/>
                <a:gd name="T11" fmla="*/ 0 h 10"/>
                <a:gd name="T12" fmla="*/ 8 w 11"/>
                <a:gd name="T13" fmla="*/ 7 h 10"/>
                <a:gd name="T14" fmla="*/ 1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1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7"/>
                    <a:pt x="4" y="6"/>
                    <a:pt x="5" y="5"/>
                  </a:cubicBezTo>
                  <a:cubicBezTo>
                    <a:pt x="7" y="3"/>
                    <a:pt x="7" y="2"/>
                    <a:pt x="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3"/>
                    <a:pt x="10" y="5"/>
                    <a:pt x="8" y="7"/>
                  </a:cubicBezTo>
                  <a:cubicBezTo>
                    <a:pt x="6" y="9"/>
                    <a:pt x="3" y="10"/>
                    <a:pt x="1" y="10"/>
                  </a:cubicBezTo>
                  <a:close/>
                </a:path>
              </a:pathLst>
            </a:custGeom>
            <a:solidFill>
              <a:srgbClr val="E06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66" name="Freeform 426"/>
            <p:cNvSpPr>
              <a:spLocks/>
            </p:cNvSpPr>
            <p:nvPr/>
          </p:nvSpPr>
          <p:spPr bwMode="auto">
            <a:xfrm>
              <a:off x="7662863" y="5676900"/>
              <a:ext cx="42863" cy="30163"/>
            </a:xfrm>
            <a:custGeom>
              <a:avLst/>
              <a:gdLst>
                <a:gd name="T0" fmla="*/ 3 w 16"/>
                <a:gd name="T1" fmla="*/ 11 h 11"/>
                <a:gd name="T2" fmla="*/ 0 w 16"/>
                <a:gd name="T3" fmla="*/ 11 h 11"/>
                <a:gd name="T4" fmla="*/ 10 w 16"/>
                <a:gd name="T5" fmla="*/ 0 h 11"/>
                <a:gd name="T6" fmla="*/ 16 w 16"/>
                <a:gd name="T7" fmla="*/ 0 h 11"/>
                <a:gd name="T8" fmla="*/ 16 w 16"/>
                <a:gd name="T9" fmla="*/ 4 h 11"/>
                <a:gd name="T10" fmla="*/ 10 w 16"/>
                <a:gd name="T11" fmla="*/ 4 h 11"/>
                <a:gd name="T12" fmla="*/ 3 w 16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1">
                  <a:moveTo>
                    <a:pt x="3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6" y="4"/>
                    <a:pt x="3" y="7"/>
                    <a:pt x="3" y="11"/>
                  </a:cubicBezTo>
                  <a:close/>
                </a:path>
              </a:pathLst>
            </a:custGeom>
            <a:solidFill>
              <a:srgbClr val="E06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67" name="Rectangle 427"/>
            <p:cNvSpPr>
              <a:spLocks noChangeArrowheads="1"/>
            </p:cNvSpPr>
            <p:nvPr/>
          </p:nvSpPr>
          <p:spPr bwMode="auto">
            <a:xfrm>
              <a:off x="7662863" y="5832475"/>
              <a:ext cx="7938" cy="41275"/>
            </a:xfrm>
            <a:prstGeom prst="rect">
              <a:avLst/>
            </a:prstGeom>
            <a:solidFill>
              <a:srgbClr val="E06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68" name="Rectangle 428"/>
            <p:cNvSpPr>
              <a:spLocks noChangeArrowheads="1"/>
            </p:cNvSpPr>
            <p:nvPr/>
          </p:nvSpPr>
          <p:spPr bwMode="auto">
            <a:xfrm>
              <a:off x="7662863" y="5832475"/>
              <a:ext cx="7938" cy="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69" name="Freeform 429"/>
            <p:cNvSpPr>
              <a:spLocks noEditPoints="1"/>
            </p:cNvSpPr>
            <p:nvPr/>
          </p:nvSpPr>
          <p:spPr bwMode="auto">
            <a:xfrm>
              <a:off x="7637463" y="5819775"/>
              <a:ext cx="57150" cy="7938"/>
            </a:xfrm>
            <a:custGeom>
              <a:avLst/>
              <a:gdLst>
                <a:gd name="T0" fmla="*/ 16 w 36"/>
                <a:gd name="T1" fmla="*/ 0 h 5"/>
                <a:gd name="T2" fmla="*/ 0 w 36"/>
                <a:gd name="T3" fmla="*/ 0 h 5"/>
                <a:gd name="T4" fmla="*/ 0 w 36"/>
                <a:gd name="T5" fmla="*/ 0 h 5"/>
                <a:gd name="T6" fmla="*/ 16 w 36"/>
                <a:gd name="T7" fmla="*/ 0 h 5"/>
                <a:gd name="T8" fmla="*/ 16 w 36"/>
                <a:gd name="T9" fmla="*/ 0 h 5"/>
                <a:gd name="T10" fmla="*/ 36 w 36"/>
                <a:gd name="T11" fmla="*/ 0 h 5"/>
                <a:gd name="T12" fmla="*/ 21 w 36"/>
                <a:gd name="T13" fmla="*/ 0 h 5"/>
                <a:gd name="T14" fmla="*/ 21 w 36"/>
                <a:gd name="T15" fmla="*/ 0 h 5"/>
                <a:gd name="T16" fmla="*/ 36 w 36"/>
                <a:gd name="T17" fmla="*/ 0 h 5"/>
                <a:gd name="T18" fmla="*/ 36 w 36"/>
                <a:gd name="T19" fmla="*/ 5 h 5"/>
                <a:gd name="T20" fmla="*/ 36 w 36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5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0"/>
                  </a:lnTo>
                  <a:close/>
                  <a:moveTo>
                    <a:pt x="36" y="0"/>
                  </a:moveTo>
                  <a:lnTo>
                    <a:pt x="21" y="0"/>
                  </a:lnTo>
                  <a:lnTo>
                    <a:pt x="21" y="0"/>
                  </a:lnTo>
                  <a:lnTo>
                    <a:pt x="36" y="0"/>
                  </a:lnTo>
                  <a:lnTo>
                    <a:pt x="36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C6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70" name="Freeform 430"/>
            <p:cNvSpPr>
              <a:spLocks noEditPoints="1"/>
            </p:cNvSpPr>
            <p:nvPr/>
          </p:nvSpPr>
          <p:spPr bwMode="auto">
            <a:xfrm>
              <a:off x="7637463" y="5819775"/>
              <a:ext cx="57150" cy="7938"/>
            </a:xfrm>
            <a:custGeom>
              <a:avLst/>
              <a:gdLst>
                <a:gd name="T0" fmla="*/ 16 w 36"/>
                <a:gd name="T1" fmla="*/ 0 h 5"/>
                <a:gd name="T2" fmla="*/ 0 w 36"/>
                <a:gd name="T3" fmla="*/ 0 h 5"/>
                <a:gd name="T4" fmla="*/ 0 w 36"/>
                <a:gd name="T5" fmla="*/ 0 h 5"/>
                <a:gd name="T6" fmla="*/ 16 w 36"/>
                <a:gd name="T7" fmla="*/ 0 h 5"/>
                <a:gd name="T8" fmla="*/ 16 w 36"/>
                <a:gd name="T9" fmla="*/ 0 h 5"/>
                <a:gd name="T10" fmla="*/ 36 w 36"/>
                <a:gd name="T11" fmla="*/ 0 h 5"/>
                <a:gd name="T12" fmla="*/ 21 w 36"/>
                <a:gd name="T13" fmla="*/ 0 h 5"/>
                <a:gd name="T14" fmla="*/ 21 w 36"/>
                <a:gd name="T15" fmla="*/ 0 h 5"/>
                <a:gd name="T16" fmla="*/ 36 w 36"/>
                <a:gd name="T17" fmla="*/ 0 h 5"/>
                <a:gd name="T18" fmla="*/ 36 w 36"/>
                <a:gd name="T19" fmla="*/ 5 h 5"/>
                <a:gd name="T20" fmla="*/ 36 w 36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5">
                  <a:moveTo>
                    <a:pt x="1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0"/>
                  </a:lnTo>
                  <a:moveTo>
                    <a:pt x="36" y="0"/>
                  </a:moveTo>
                  <a:lnTo>
                    <a:pt x="21" y="0"/>
                  </a:lnTo>
                  <a:lnTo>
                    <a:pt x="21" y="0"/>
                  </a:lnTo>
                  <a:lnTo>
                    <a:pt x="36" y="0"/>
                  </a:lnTo>
                  <a:lnTo>
                    <a:pt x="36" y="5"/>
                  </a:lnTo>
                  <a:lnTo>
                    <a:pt x="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71" name="Freeform 431"/>
            <p:cNvSpPr>
              <a:spLocks noEditPoints="1"/>
            </p:cNvSpPr>
            <p:nvPr/>
          </p:nvSpPr>
          <p:spPr bwMode="auto">
            <a:xfrm>
              <a:off x="7637463" y="5819775"/>
              <a:ext cx="57150" cy="7938"/>
            </a:xfrm>
            <a:custGeom>
              <a:avLst/>
              <a:gdLst>
                <a:gd name="T0" fmla="*/ 16 w 36"/>
                <a:gd name="T1" fmla="*/ 0 h 5"/>
                <a:gd name="T2" fmla="*/ 0 w 36"/>
                <a:gd name="T3" fmla="*/ 0 h 5"/>
                <a:gd name="T4" fmla="*/ 0 w 36"/>
                <a:gd name="T5" fmla="*/ 5 h 5"/>
                <a:gd name="T6" fmla="*/ 16 w 36"/>
                <a:gd name="T7" fmla="*/ 5 h 5"/>
                <a:gd name="T8" fmla="*/ 16 w 36"/>
                <a:gd name="T9" fmla="*/ 0 h 5"/>
                <a:gd name="T10" fmla="*/ 36 w 36"/>
                <a:gd name="T11" fmla="*/ 0 h 5"/>
                <a:gd name="T12" fmla="*/ 21 w 36"/>
                <a:gd name="T13" fmla="*/ 0 h 5"/>
                <a:gd name="T14" fmla="*/ 21 w 36"/>
                <a:gd name="T15" fmla="*/ 5 h 5"/>
                <a:gd name="T16" fmla="*/ 36 w 36"/>
                <a:gd name="T17" fmla="*/ 5 h 5"/>
                <a:gd name="T18" fmla="*/ 36 w 36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5">
                  <a:moveTo>
                    <a:pt x="16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6" y="5"/>
                  </a:lnTo>
                  <a:lnTo>
                    <a:pt x="16" y="0"/>
                  </a:lnTo>
                  <a:close/>
                  <a:moveTo>
                    <a:pt x="36" y="0"/>
                  </a:moveTo>
                  <a:lnTo>
                    <a:pt x="21" y="0"/>
                  </a:lnTo>
                  <a:lnTo>
                    <a:pt x="21" y="5"/>
                  </a:lnTo>
                  <a:lnTo>
                    <a:pt x="36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C6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72" name="Freeform 432"/>
            <p:cNvSpPr>
              <a:spLocks noEditPoints="1"/>
            </p:cNvSpPr>
            <p:nvPr/>
          </p:nvSpPr>
          <p:spPr bwMode="auto">
            <a:xfrm>
              <a:off x="7637463" y="5819775"/>
              <a:ext cx="57150" cy="7938"/>
            </a:xfrm>
            <a:custGeom>
              <a:avLst/>
              <a:gdLst>
                <a:gd name="T0" fmla="*/ 16 w 36"/>
                <a:gd name="T1" fmla="*/ 0 h 5"/>
                <a:gd name="T2" fmla="*/ 0 w 36"/>
                <a:gd name="T3" fmla="*/ 0 h 5"/>
                <a:gd name="T4" fmla="*/ 0 w 36"/>
                <a:gd name="T5" fmla="*/ 5 h 5"/>
                <a:gd name="T6" fmla="*/ 16 w 36"/>
                <a:gd name="T7" fmla="*/ 5 h 5"/>
                <a:gd name="T8" fmla="*/ 16 w 36"/>
                <a:gd name="T9" fmla="*/ 0 h 5"/>
                <a:gd name="T10" fmla="*/ 36 w 36"/>
                <a:gd name="T11" fmla="*/ 0 h 5"/>
                <a:gd name="T12" fmla="*/ 21 w 36"/>
                <a:gd name="T13" fmla="*/ 0 h 5"/>
                <a:gd name="T14" fmla="*/ 21 w 36"/>
                <a:gd name="T15" fmla="*/ 5 h 5"/>
                <a:gd name="T16" fmla="*/ 36 w 36"/>
                <a:gd name="T17" fmla="*/ 5 h 5"/>
                <a:gd name="T18" fmla="*/ 36 w 36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5">
                  <a:moveTo>
                    <a:pt x="16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6" y="5"/>
                  </a:lnTo>
                  <a:lnTo>
                    <a:pt x="16" y="0"/>
                  </a:lnTo>
                  <a:moveTo>
                    <a:pt x="36" y="0"/>
                  </a:moveTo>
                  <a:lnTo>
                    <a:pt x="21" y="0"/>
                  </a:lnTo>
                  <a:lnTo>
                    <a:pt x="21" y="5"/>
                  </a:lnTo>
                  <a:lnTo>
                    <a:pt x="36" y="5"/>
                  </a:lnTo>
                  <a:lnTo>
                    <a:pt x="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73" name="Freeform 433"/>
            <p:cNvSpPr>
              <a:spLocks/>
            </p:cNvSpPr>
            <p:nvPr/>
          </p:nvSpPr>
          <p:spPr bwMode="auto">
            <a:xfrm>
              <a:off x="7662863" y="5819775"/>
              <a:ext cx="7938" cy="7938"/>
            </a:xfrm>
            <a:custGeom>
              <a:avLst/>
              <a:gdLst>
                <a:gd name="T0" fmla="*/ 5 w 5"/>
                <a:gd name="T1" fmla="*/ 0 h 5"/>
                <a:gd name="T2" fmla="*/ 0 w 5"/>
                <a:gd name="T3" fmla="*/ 0 h 5"/>
                <a:gd name="T4" fmla="*/ 0 w 5"/>
                <a:gd name="T5" fmla="*/ 0 h 5"/>
                <a:gd name="T6" fmla="*/ 0 w 5"/>
                <a:gd name="T7" fmla="*/ 5 h 5"/>
                <a:gd name="T8" fmla="*/ 5 w 5"/>
                <a:gd name="T9" fmla="*/ 5 h 5"/>
                <a:gd name="T10" fmla="*/ 5 w 5"/>
                <a:gd name="T11" fmla="*/ 0 h 5"/>
                <a:gd name="T12" fmla="*/ 5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5" y="5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6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74" name="Freeform 434"/>
            <p:cNvSpPr>
              <a:spLocks/>
            </p:cNvSpPr>
            <p:nvPr/>
          </p:nvSpPr>
          <p:spPr bwMode="auto">
            <a:xfrm>
              <a:off x="7662863" y="5819775"/>
              <a:ext cx="7938" cy="7938"/>
            </a:xfrm>
            <a:custGeom>
              <a:avLst/>
              <a:gdLst>
                <a:gd name="T0" fmla="*/ 5 w 5"/>
                <a:gd name="T1" fmla="*/ 0 h 5"/>
                <a:gd name="T2" fmla="*/ 0 w 5"/>
                <a:gd name="T3" fmla="*/ 0 h 5"/>
                <a:gd name="T4" fmla="*/ 0 w 5"/>
                <a:gd name="T5" fmla="*/ 0 h 5"/>
                <a:gd name="T6" fmla="*/ 0 w 5"/>
                <a:gd name="T7" fmla="*/ 5 h 5"/>
                <a:gd name="T8" fmla="*/ 5 w 5"/>
                <a:gd name="T9" fmla="*/ 5 h 5"/>
                <a:gd name="T10" fmla="*/ 5 w 5"/>
                <a:gd name="T11" fmla="*/ 0 h 5"/>
                <a:gd name="T12" fmla="*/ 5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5" y="5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75" name="Freeform 435"/>
            <p:cNvSpPr>
              <a:spLocks/>
            </p:cNvSpPr>
            <p:nvPr/>
          </p:nvSpPr>
          <p:spPr bwMode="auto">
            <a:xfrm>
              <a:off x="7623175" y="5808663"/>
              <a:ext cx="88900" cy="14288"/>
            </a:xfrm>
            <a:custGeom>
              <a:avLst/>
              <a:gdLst>
                <a:gd name="T0" fmla="*/ 29 w 32"/>
                <a:gd name="T1" fmla="*/ 5 h 5"/>
                <a:gd name="T2" fmla="*/ 3 w 32"/>
                <a:gd name="T3" fmla="*/ 5 h 5"/>
                <a:gd name="T4" fmla="*/ 0 w 32"/>
                <a:gd name="T5" fmla="*/ 2 h 5"/>
                <a:gd name="T6" fmla="*/ 3 w 32"/>
                <a:gd name="T7" fmla="*/ 0 h 5"/>
                <a:gd name="T8" fmla="*/ 29 w 32"/>
                <a:gd name="T9" fmla="*/ 0 h 5"/>
                <a:gd name="T10" fmla="*/ 32 w 32"/>
                <a:gd name="T11" fmla="*/ 2 h 5"/>
                <a:gd name="T12" fmla="*/ 29 w 32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5">
                  <a:moveTo>
                    <a:pt x="29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2" y="1"/>
                    <a:pt x="32" y="2"/>
                  </a:cubicBezTo>
                  <a:cubicBezTo>
                    <a:pt x="32" y="4"/>
                    <a:pt x="30" y="5"/>
                    <a:pt x="29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76" name="Freeform 436"/>
            <p:cNvSpPr>
              <a:spLocks noEditPoints="1"/>
            </p:cNvSpPr>
            <p:nvPr/>
          </p:nvSpPr>
          <p:spPr bwMode="auto">
            <a:xfrm>
              <a:off x="7880350" y="5895975"/>
              <a:ext cx="60325" cy="7938"/>
            </a:xfrm>
            <a:custGeom>
              <a:avLst/>
              <a:gdLst>
                <a:gd name="T0" fmla="*/ 17 w 38"/>
                <a:gd name="T1" fmla="*/ 0 h 5"/>
                <a:gd name="T2" fmla="*/ 0 w 38"/>
                <a:gd name="T3" fmla="*/ 0 h 5"/>
                <a:gd name="T4" fmla="*/ 0 w 38"/>
                <a:gd name="T5" fmla="*/ 5 h 5"/>
                <a:gd name="T6" fmla="*/ 17 w 38"/>
                <a:gd name="T7" fmla="*/ 5 h 5"/>
                <a:gd name="T8" fmla="*/ 17 w 38"/>
                <a:gd name="T9" fmla="*/ 0 h 5"/>
                <a:gd name="T10" fmla="*/ 38 w 38"/>
                <a:gd name="T11" fmla="*/ 0 h 5"/>
                <a:gd name="T12" fmla="*/ 23 w 38"/>
                <a:gd name="T13" fmla="*/ 0 h 5"/>
                <a:gd name="T14" fmla="*/ 23 w 38"/>
                <a:gd name="T15" fmla="*/ 5 h 5"/>
                <a:gd name="T16" fmla="*/ 38 w 38"/>
                <a:gd name="T17" fmla="*/ 5 h 5"/>
                <a:gd name="T18" fmla="*/ 38 w 38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">
                  <a:moveTo>
                    <a:pt x="17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7" y="5"/>
                  </a:lnTo>
                  <a:lnTo>
                    <a:pt x="17" y="0"/>
                  </a:lnTo>
                  <a:close/>
                  <a:moveTo>
                    <a:pt x="38" y="0"/>
                  </a:moveTo>
                  <a:lnTo>
                    <a:pt x="23" y="0"/>
                  </a:lnTo>
                  <a:lnTo>
                    <a:pt x="23" y="5"/>
                  </a:lnTo>
                  <a:lnTo>
                    <a:pt x="38" y="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6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77" name="Freeform 437"/>
            <p:cNvSpPr>
              <a:spLocks noEditPoints="1"/>
            </p:cNvSpPr>
            <p:nvPr/>
          </p:nvSpPr>
          <p:spPr bwMode="auto">
            <a:xfrm>
              <a:off x="7880350" y="5895975"/>
              <a:ext cx="60325" cy="7938"/>
            </a:xfrm>
            <a:custGeom>
              <a:avLst/>
              <a:gdLst>
                <a:gd name="T0" fmla="*/ 17 w 38"/>
                <a:gd name="T1" fmla="*/ 0 h 5"/>
                <a:gd name="T2" fmla="*/ 0 w 38"/>
                <a:gd name="T3" fmla="*/ 0 h 5"/>
                <a:gd name="T4" fmla="*/ 0 w 38"/>
                <a:gd name="T5" fmla="*/ 5 h 5"/>
                <a:gd name="T6" fmla="*/ 17 w 38"/>
                <a:gd name="T7" fmla="*/ 5 h 5"/>
                <a:gd name="T8" fmla="*/ 17 w 38"/>
                <a:gd name="T9" fmla="*/ 0 h 5"/>
                <a:gd name="T10" fmla="*/ 38 w 38"/>
                <a:gd name="T11" fmla="*/ 0 h 5"/>
                <a:gd name="T12" fmla="*/ 23 w 38"/>
                <a:gd name="T13" fmla="*/ 0 h 5"/>
                <a:gd name="T14" fmla="*/ 23 w 38"/>
                <a:gd name="T15" fmla="*/ 5 h 5"/>
                <a:gd name="T16" fmla="*/ 38 w 38"/>
                <a:gd name="T17" fmla="*/ 5 h 5"/>
                <a:gd name="T18" fmla="*/ 38 w 38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">
                  <a:moveTo>
                    <a:pt x="17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7" y="5"/>
                  </a:lnTo>
                  <a:lnTo>
                    <a:pt x="17" y="0"/>
                  </a:lnTo>
                  <a:moveTo>
                    <a:pt x="38" y="0"/>
                  </a:moveTo>
                  <a:lnTo>
                    <a:pt x="23" y="0"/>
                  </a:lnTo>
                  <a:lnTo>
                    <a:pt x="23" y="5"/>
                  </a:lnTo>
                  <a:lnTo>
                    <a:pt x="38" y="5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78" name="Rectangle 438"/>
            <p:cNvSpPr>
              <a:spLocks noChangeArrowheads="1"/>
            </p:cNvSpPr>
            <p:nvPr/>
          </p:nvSpPr>
          <p:spPr bwMode="auto">
            <a:xfrm>
              <a:off x="7907338" y="5895975"/>
              <a:ext cx="9525" cy="7938"/>
            </a:xfrm>
            <a:prstGeom prst="rect">
              <a:avLst/>
            </a:prstGeom>
            <a:solidFill>
              <a:srgbClr val="C6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79" name="Rectangle 439"/>
            <p:cNvSpPr>
              <a:spLocks noChangeArrowheads="1"/>
            </p:cNvSpPr>
            <p:nvPr/>
          </p:nvSpPr>
          <p:spPr bwMode="auto">
            <a:xfrm>
              <a:off x="7907338" y="5895975"/>
              <a:ext cx="9525" cy="7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80" name="Freeform 440"/>
            <p:cNvSpPr>
              <a:spLocks/>
            </p:cNvSpPr>
            <p:nvPr/>
          </p:nvSpPr>
          <p:spPr bwMode="auto">
            <a:xfrm>
              <a:off x="7869238" y="5884863"/>
              <a:ext cx="85725" cy="14288"/>
            </a:xfrm>
            <a:custGeom>
              <a:avLst/>
              <a:gdLst>
                <a:gd name="T0" fmla="*/ 28 w 31"/>
                <a:gd name="T1" fmla="*/ 5 h 5"/>
                <a:gd name="T2" fmla="*/ 3 w 31"/>
                <a:gd name="T3" fmla="*/ 5 h 5"/>
                <a:gd name="T4" fmla="*/ 0 w 31"/>
                <a:gd name="T5" fmla="*/ 2 h 5"/>
                <a:gd name="T6" fmla="*/ 3 w 31"/>
                <a:gd name="T7" fmla="*/ 0 h 5"/>
                <a:gd name="T8" fmla="*/ 28 w 31"/>
                <a:gd name="T9" fmla="*/ 0 h 5"/>
                <a:gd name="T10" fmla="*/ 31 w 31"/>
                <a:gd name="T11" fmla="*/ 2 h 5"/>
                <a:gd name="T12" fmla="*/ 28 w 31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28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1" y="1"/>
                    <a:pt x="31" y="2"/>
                  </a:cubicBezTo>
                  <a:cubicBezTo>
                    <a:pt x="31" y="4"/>
                    <a:pt x="30" y="5"/>
                    <a:pt x="2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81" name="Freeform 441"/>
            <p:cNvSpPr>
              <a:spLocks/>
            </p:cNvSpPr>
            <p:nvPr/>
          </p:nvSpPr>
          <p:spPr bwMode="auto">
            <a:xfrm>
              <a:off x="9990138" y="5635625"/>
              <a:ext cx="215900" cy="207963"/>
            </a:xfrm>
            <a:custGeom>
              <a:avLst/>
              <a:gdLst>
                <a:gd name="T0" fmla="*/ 93 w 136"/>
                <a:gd name="T1" fmla="*/ 131 h 131"/>
                <a:gd name="T2" fmla="*/ 136 w 136"/>
                <a:gd name="T3" fmla="*/ 131 h 131"/>
                <a:gd name="T4" fmla="*/ 43 w 136"/>
                <a:gd name="T5" fmla="*/ 0 h 131"/>
                <a:gd name="T6" fmla="*/ 0 w 136"/>
                <a:gd name="T7" fmla="*/ 0 h 131"/>
                <a:gd name="T8" fmla="*/ 93 w 136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31">
                  <a:moveTo>
                    <a:pt x="93" y="131"/>
                  </a:moveTo>
                  <a:lnTo>
                    <a:pt x="136" y="131"/>
                  </a:lnTo>
                  <a:lnTo>
                    <a:pt x="43" y="0"/>
                  </a:lnTo>
                  <a:lnTo>
                    <a:pt x="0" y="0"/>
                  </a:lnTo>
                  <a:lnTo>
                    <a:pt x="93" y="131"/>
                  </a:lnTo>
                  <a:close/>
                </a:path>
              </a:pathLst>
            </a:custGeom>
            <a:solidFill>
              <a:srgbClr val="48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82" name="Freeform 442"/>
            <p:cNvSpPr>
              <a:spLocks/>
            </p:cNvSpPr>
            <p:nvPr/>
          </p:nvSpPr>
          <p:spPr bwMode="auto">
            <a:xfrm>
              <a:off x="9990138" y="5635625"/>
              <a:ext cx="215900" cy="207963"/>
            </a:xfrm>
            <a:custGeom>
              <a:avLst/>
              <a:gdLst>
                <a:gd name="T0" fmla="*/ 93 w 136"/>
                <a:gd name="T1" fmla="*/ 131 h 131"/>
                <a:gd name="T2" fmla="*/ 136 w 136"/>
                <a:gd name="T3" fmla="*/ 131 h 131"/>
                <a:gd name="T4" fmla="*/ 43 w 136"/>
                <a:gd name="T5" fmla="*/ 0 h 131"/>
                <a:gd name="T6" fmla="*/ 0 w 136"/>
                <a:gd name="T7" fmla="*/ 0 h 131"/>
                <a:gd name="T8" fmla="*/ 93 w 136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31">
                  <a:moveTo>
                    <a:pt x="93" y="131"/>
                  </a:moveTo>
                  <a:lnTo>
                    <a:pt x="136" y="131"/>
                  </a:lnTo>
                  <a:lnTo>
                    <a:pt x="43" y="0"/>
                  </a:lnTo>
                  <a:lnTo>
                    <a:pt x="0" y="0"/>
                  </a:lnTo>
                  <a:lnTo>
                    <a:pt x="93" y="1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83" name="Freeform 443"/>
            <p:cNvSpPr>
              <a:spLocks/>
            </p:cNvSpPr>
            <p:nvPr/>
          </p:nvSpPr>
          <p:spPr bwMode="auto">
            <a:xfrm>
              <a:off x="9694863" y="5634038"/>
              <a:ext cx="360363" cy="371475"/>
            </a:xfrm>
            <a:custGeom>
              <a:avLst/>
              <a:gdLst>
                <a:gd name="T0" fmla="*/ 43 w 227"/>
                <a:gd name="T1" fmla="*/ 234 h 234"/>
                <a:gd name="T2" fmla="*/ 0 w 227"/>
                <a:gd name="T3" fmla="*/ 234 h 234"/>
                <a:gd name="T4" fmla="*/ 184 w 227"/>
                <a:gd name="T5" fmla="*/ 0 h 234"/>
                <a:gd name="T6" fmla="*/ 227 w 227"/>
                <a:gd name="T7" fmla="*/ 0 h 234"/>
                <a:gd name="T8" fmla="*/ 43 w 227"/>
                <a:gd name="T9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234">
                  <a:moveTo>
                    <a:pt x="43" y="234"/>
                  </a:moveTo>
                  <a:lnTo>
                    <a:pt x="0" y="234"/>
                  </a:lnTo>
                  <a:lnTo>
                    <a:pt x="184" y="0"/>
                  </a:lnTo>
                  <a:lnTo>
                    <a:pt x="227" y="0"/>
                  </a:lnTo>
                  <a:lnTo>
                    <a:pt x="43" y="234"/>
                  </a:lnTo>
                  <a:close/>
                </a:path>
              </a:pathLst>
            </a:custGeom>
            <a:solidFill>
              <a:srgbClr val="E06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84" name="Freeform 444"/>
            <p:cNvSpPr>
              <a:spLocks/>
            </p:cNvSpPr>
            <p:nvPr/>
          </p:nvSpPr>
          <p:spPr bwMode="auto">
            <a:xfrm>
              <a:off x="9694863" y="5634038"/>
              <a:ext cx="360363" cy="371475"/>
            </a:xfrm>
            <a:custGeom>
              <a:avLst/>
              <a:gdLst>
                <a:gd name="T0" fmla="*/ 43 w 227"/>
                <a:gd name="T1" fmla="*/ 234 h 234"/>
                <a:gd name="T2" fmla="*/ 0 w 227"/>
                <a:gd name="T3" fmla="*/ 234 h 234"/>
                <a:gd name="T4" fmla="*/ 184 w 227"/>
                <a:gd name="T5" fmla="*/ 0 h 234"/>
                <a:gd name="T6" fmla="*/ 227 w 227"/>
                <a:gd name="T7" fmla="*/ 0 h 234"/>
                <a:gd name="T8" fmla="*/ 43 w 227"/>
                <a:gd name="T9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234">
                  <a:moveTo>
                    <a:pt x="43" y="234"/>
                  </a:moveTo>
                  <a:lnTo>
                    <a:pt x="0" y="234"/>
                  </a:lnTo>
                  <a:lnTo>
                    <a:pt x="184" y="0"/>
                  </a:lnTo>
                  <a:lnTo>
                    <a:pt x="227" y="0"/>
                  </a:lnTo>
                  <a:lnTo>
                    <a:pt x="43" y="2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85" name="Freeform 445"/>
            <p:cNvSpPr>
              <a:spLocks/>
            </p:cNvSpPr>
            <p:nvPr/>
          </p:nvSpPr>
          <p:spPr bwMode="auto">
            <a:xfrm>
              <a:off x="9694863" y="5634038"/>
              <a:ext cx="328613" cy="371475"/>
            </a:xfrm>
            <a:custGeom>
              <a:avLst/>
              <a:gdLst>
                <a:gd name="T0" fmla="*/ 21 w 207"/>
                <a:gd name="T1" fmla="*/ 234 h 234"/>
                <a:gd name="T2" fmla="*/ 0 w 207"/>
                <a:gd name="T3" fmla="*/ 234 h 234"/>
                <a:gd name="T4" fmla="*/ 184 w 207"/>
                <a:gd name="T5" fmla="*/ 0 h 234"/>
                <a:gd name="T6" fmla="*/ 207 w 207"/>
                <a:gd name="T7" fmla="*/ 0 h 234"/>
                <a:gd name="T8" fmla="*/ 21 w 207"/>
                <a:gd name="T9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4">
                  <a:moveTo>
                    <a:pt x="21" y="234"/>
                  </a:moveTo>
                  <a:lnTo>
                    <a:pt x="0" y="234"/>
                  </a:lnTo>
                  <a:lnTo>
                    <a:pt x="184" y="0"/>
                  </a:lnTo>
                  <a:lnTo>
                    <a:pt x="207" y="0"/>
                  </a:lnTo>
                  <a:lnTo>
                    <a:pt x="21" y="234"/>
                  </a:lnTo>
                  <a:close/>
                </a:path>
              </a:pathLst>
            </a:custGeom>
            <a:solidFill>
              <a:srgbClr val="ECA1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86" name="Freeform 446"/>
            <p:cNvSpPr>
              <a:spLocks/>
            </p:cNvSpPr>
            <p:nvPr/>
          </p:nvSpPr>
          <p:spPr bwMode="auto">
            <a:xfrm>
              <a:off x="9694863" y="5634038"/>
              <a:ext cx="328613" cy="371475"/>
            </a:xfrm>
            <a:custGeom>
              <a:avLst/>
              <a:gdLst>
                <a:gd name="T0" fmla="*/ 21 w 207"/>
                <a:gd name="T1" fmla="*/ 234 h 234"/>
                <a:gd name="T2" fmla="*/ 0 w 207"/>
                <a:gd name="T3" fmla="*/ 234 h 234"/>
                <a:gd name="T4" fmla="*/ 184 w 207"/>
                <a:gd name="T5" fmla="*/ 0 h 234"/>
                <a:gd name="T6" fmla="*/ 207 w 207"/>
                <a:gd name="T7" fmla="*/ 0 h 234"/>
                <a:gd name="T8" fmla="*/ 21 w 207"/>
                <a:gd name="T9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4">
                  <a:moveTo>
                    <a:pt x="21" y="234"/>
                  </a:moveTo>
                  <a:lnTo>
                    <a:pt x="0" y="234"/>
                  </a:lnTo>
                  <a:lnTo>
                    <a:pt x="184" y="0"/>
                  </a:lnTo>
                  <a:lnTo>
                    <a:pt x="207" y="0"/>
                  </a:lnTo>
                  <a:lnTo>
                    <a:pt x="21" y="2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87" name="Freeform 447"/>
            <p:cNvSpPr>
              <a:spLocks noEditPoints="1"/>
            </p:cNvSpPr>
            <p:nvPr/>
          </p:nvSpPr>
          <p:spPr bwMode="auto">
            <a:xfrm>
              <a:off x="10175875" y="5559425"/>
              <a:ext cx="265113" cy="276225"/>
            </a:xfrm>
            <a:custGeom>
              <a:avLst/>
              <a:gdLst>
                <a:gd name="T0" fmla="*/ 79 w 167"/>
                <a:gd name="T1" fmla="*/ 110 h 174"/>
                <a:gd name="T2" fmla="*/ 34 w 167"/>
                <a:gd name="T3" fmla="*/ 110 h 174"/>
                <a:gd name="T4" fmla="*/ 0 w 167"/>
                <a:gd name="T5" fmla="*/ 152 h 174"/>
                <a:gd name="T6" fmla="*/ 15 w 167"/>
                <a:gd name="T7" fmla="*/ 174 h 174"/>
                <a:gd name="T8" fmla="*/ 29 w 167"/>
                <a:gd name="T9" fmla="*/ 172 h 174"/>
                <a:gd name="T10" fmla="*/ 36 w 167"/>
                <a:gd name="T11" fmla="*/ 162 h 174"/>
                <a:gd name="T12" fmla="*/ 33 w 167"/>
                <a:gd name="T13" fmla="*/ 162 h 174"/>
                <a:gd name="T14" fmla="*/ 33 w 167"/>
                <a:gd name="T15" fmla="*/ 121 h 174"/>
                <a:gd name="T16" fmla="*/ 69 w 167"/>
                <a:gd name="T17" fmla="*/ 121 h 174"/>
                <a:gd name="T18" fmla="*/ 79 w 167"/>
                <a:gd name="T19" fmla="*/ 110 h 174"/>
                <a:gd name="T20" fmla="*/ 100 w 167"/>
                <a:gd name="T21" fmla="*/ 31 h 174"/>
                <a:gd name="T22" fmla="*/ 88 w 167"/>
                <a:gd name="T23" fmla="*/ 47 h 174"/>
                <a:gd name="T24" fmla="*/ 88 w 167"/>
                <a:gd name="T25" fmla="*/ 57 h 174"/>
                <a:gd name="T26" fmla="*/ 79 w 167"/>
                <a:gd name="T27" fmla="*/ 57 h 174"/>
                <a:gd name="T28" fmla="*/ 69 w 167"/>
                <a:gd name="T29" fmla="*/ 69 h 174"/>
                <a:gd name="T30" fmla="*/ 88 w 167"/>
                <a:gd name="T31" fmla="*/ 69 h 174"/>
                <a:gd name="T32" fmla="*/ 88 w 167"/>
                <a:gd name="T33" fmla="*/ 100 h 174"/>
                <a:gd name="T34" fmla="*/ 100 w 167"/>
                <a:gd name="T35" fmla="*/ 83 h 174"/>
                <a:gd name="T36" fmla="*/ 100 w 167"/>
                <a:gd name="T37" fmla="*/ 31 h 174"/>
                <a:gd name="T38" fmla="*/ 167 w 167"/>
                <a:gd name="T39" fmla="*/ 0 h 174"/>
                <a:gd name="T40" fmla="*/ 126 w 167"/>
                <a:gd name="T41" fmla="*/ 0 h 174"/>
                <a:gd name="T42" fmla="*/ 119 w 167"/>
                <a:gd name="T43" fmla="*/ 10 h 174"/>
                <a:gd name="T44" fmla="*/ 160 w 167"/>
                <a:gd name="T45" fmla="*/ 10 h 174"/>
                <a:gd name="T46" fmla="*/ 167 w 167"/>
                <a:gd name="T47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7" h="174">
                  <a:moveTo>
                    <a:pt x="79" y="110"/>
                  </a:moveTo>
                  <a:lnTo>
                    <a:pt x="34" y="110"/>
                  </a:lnTo>
                  <a:lnTo>
                    <a:pt x="0" y="152"/>
                  </a:lnTo>
                  <a:lnTo>
                    <a:pt x="15" y="174"/>
                  </a:lnTo>
                  <a:lnTo>
                    <a:pt x="29" y="172"/>
                  </a:lnTo>
                  <a:lnTo>
                    <a:pt x="36" y="162"/>
                  </a:lnTo>
                  <a:lnTo>
                    <a:pt x="33" y="162"/>
                  </a:lnTo>
                  <a:lnTo>
                    <a:pt x="33" y="121"/>
                  </a:lnTo>
                  <a:lnTo>
                    <a:pt x="69" y="121"/>
                  </a:lnTo>
                  <a:lnTo>
                    <a:pt x="79" y="110"/>
                  </a:lnTo>
                  <a:close/>
                  <a:moveTo>
                    <a:pt x="100" y="31"/>
                  </a:moveTo>
                  <a:lnTo>
                    <a:pt x="88" y="47"/>
                  </a:lnTo>
                  <a:lnTo>
                    <a:pt x="88" y="57"/>
                  </a:lnTo>
                  <a:lnTo>
                    <a:pt x="79" y="57"/>
                  </a:lnTo>
                  <a:lnTo>
                    <a:pt x="69" y="69"/>
                  </a:lnTo>
                  <a:lnTo>
                    <a:pt x="88" y="69"/>
                  </a:lnTo>
                  <a:lnTo>
                    <a:pt x="88" y="100"/>
                  </a:lnTo>
                  <a:lnTo>
                    <a:pt x="100" y="83"/>
                  </a:lnTo>
                  <a:lnTo>
                    <a:pt x="100" y="31"/>
                  </a:lnTo>
                  <a:close/>
                  <a:moveTo>
                    <a:pt x="167" y="0"/>
                  </a:moveTo>
                  <a:lnTo>
                    <a:pt x="126" y="0"/>
                  </a:lnTo>
                  <a:lnTo>
                    <a:pt x="119" y="10"/>
                  </a:lnTo>
                  <a:lnTo>
                    <a:pt x="160" y="1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BDBB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88" name="Freeform 448"/>
            <p:cNvSpPr>
              <a:spLocks noEditPoints="1"/>
            </p:cNvSpPr>
            <p:nvPr/>
          </p:nvSpPr>
          <p:spPr bwMode="auto">
            <a:xfrm>
              <a:off x="10175875" y="5559425"/>
              <a:ext cx="265113" cy="276225"/>
            </a:xfrm>
            <a:custGeom>
              <a:avLst/>
              <a:gdLst>
                <a:gd name="T0" fmla="*/ 79 w 167"/>
                <a:gd name="T1" fmla="*/ 110 h 174"/>
                <a:gd name="T2" fmla="*/ 34 w 167"/>
                <a:gd name="T3" fmla="*/ 110 h 174"/>
                <a:gd name="T4" fmla="*/ 0 w 167"/>
                <a:gd name="T5" fmla="*/ 152 h 174"/>
                <a:gd name="T6" fmla="*/ 15 w 167"/>
                <a:gd name="T7" fmla="*/ 174 h 174"/>
                <a:gd name="T8" fmla="*/ 29 w 167"/>
                <a:gd name="T9" fmla="*/ 172 h 174"/>
                <a:gd name="T10" fmla="*/ 36 w 167"/>
                <a:gd name="T11" fmla="*/ 162 h 174"/>
                <a:gd name="T12" fmla="*/ 33 w 167"/>
                <a:gd name="T13" fmla="*/ 162 h 174"/>
                <a:gd name="T14" fmla="*/ 33 w 167"/>
                <a:gd name="T15" fmla="*/ 121 h 174"/>
                <a:gd name="T16" fmla="*/ 69 w 167"/>
                <a:gd name="T17" fmla="*/ 121 h 174"/>
                <a:gd name="T18" fmla="*/ 79 w 167"/>
                <a:gd name="T19" fmla="*/ 110 h 174"/>
                <a:gd name="T20" fmla="*/ 100 w 167"/>
                <a:gd name="T21" fmla="*/ 31 h 174"/>
                <a:gd name="T22" fmla="*/ 88 w 167"/>
                <a:gd name="T23" fmla="*/ 47 h 174"/>
                <a:gd name="T24" fmla="*/ 88 w 167"/>
                <a:gd name="T25" fmla="*/ 57 h 174"/>
                <a:gd name="T26" fmla="*/ 79 w 167"/>
                <a:gd name="T27" fmla="*/ 57 h 174"/>
                <a:gd name="T28" fmla="*/ 69 w 167"/>
                <a:gd name="T29" fmla="*/ 69 h 174"/>
                <a:gd name="T30" fmla="*/ 88 w 167"/>
                <a:gd name="T31" fmla="*/ 69 h 174"/>
                <a:gd name="T32" fmla="*/ 88 w 167"/>
                <a:gd name="T33" fmla="*/ 100 h 174"/>
                <a:gd name="T34" fmla="*/ 100 w 167"/>
                <a:gd name="T35" fmla="*/ 83 h 174"/>
                <a:gd name="T36" fmla="*/ 100 w 167"/>
                <a:gd name="T37" fmla="*/ 31 h 174"/>
                <a:gd name="T38" fmla="*/ 167 w 167"/>
                <a:gd name="T39" fmla="*/ 0 h 174"/>
                <a:gd name="T40" fmla="*/ 126 w 167"/>
                <a:gd name="T41" fmla="*/ 0 h 174"/>
                <a:gd name="T42" fmla="*/ 119 w 167"/>
                <a:gd name="T43" fmla="*/ 10 h 174"/>
                <a:gd name="T44" fmla="*/ 160 w 167"/>
                <a:gd name="T45" fmla="*/ 10 h 174"/>
                <a:gd name="T46" fmla="*/ 167 w 167"/>
                <a:gd name="T47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7" h="174">
                  <a:moveTo>
                    <a:pt x="79" y="110"/>
                  </a:moveTo>
                  <a:lnTo>
                    <a:pt x="34" y="110"/>
                  </a:lnTo>
                  <a:lnTo>
                    <a:pt x="0" y="152"/>
                  </a:lnTo>
                  <a:lnTo>
                    <a:pt x="15" y="174"/>
                  </a:lnTo>
                  <a:lnTo>
                    <a:pt x="29" y="172"/>
                  </a:lnTo>
                  <a:lnTo>
                    <a:pt x="36" y="162"/>
                  </a:lnTo>
                  <a:lnTo>
                    <a:pt x="33" y="162"/>
                  </a:lnTo>
                  <a:lnTo>
                    <a:pt x="33" y="121"/>
                  </a:lnTo>
                  <a:lnTo>
                    <a:pt x="69" y="121"/>
                  </a:lnTo>
                  <a:lnTo>
                    <a:pt x="79" y="110"/>
                  </a:lnTo>
                  <a:moveTo>
                    <a:pt x="100" y="31"/>
                  </a:moveTo>
                  <a:lnTo>
                    <a:pt x="88" y="47"/>
                  </a:lnTo>
                  <a:lnTo>
                    <a:pt x="88" y="57"/>
                  </a:lnTo>
                  <a:lnTo>
                    <a:pt x="79" y="57"/>
                  </a:lnTo>
                  <a:lnTo>
                    <a:pt x="69" y="69"/>
                  </a:lnTo>
                  <a:lnTo>
                    <a:pt x="88" y="69"/>
                  </a:lnTo>
                  <a:lnTo>
                    <a:pt x="88" y="100"/>
                  </a:lnTo>
                  <a:lnTo>
                    <a:pt x="100" y="83"/>
                  </a:lnTo>
                  <a:lnTo>
                    <a:pt x="100" y="31"/>
                  </a:lnTo>
                  <a:moveTo>
                    <a:pt x="167" y="0"/>
                  </a:moveTo>
                  <a:lnTo>
                    <a:pt x="126" y="0"/>
                  </a:lnTo>
                  <a:lnTo>
                    <a:pt x="119" y="10"/>
                  </a:lnTo>
                  <a:lnTo>
                    <a:pt x="160" y="10"/>
                  </a:lnTo>
                  <a:lnTo>
                    <a:pt x="16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89" name="Freeform 449"/>
            <p:cNvSpPr>
              <a:spLocks/>
            </p:cNvSpPr>
            <p:nvPr/>
          </p:nvSpPr>
          <p:spPr bwMode="auto">
            <a:xfrm>
              <a:off x="10375900" y="5422900"/>
              <a:ext cx="144463" cy="136525"/>
            </a:xfrm>
            <a:custGeom>
              <a:avLst/>
              <a:gdLst>
                <a:gd name="T0" fmla="*/ 91 w 91"/>
                <a:gd name="T1" fmla="*/ 0 h 86"/>
                <a:gd name="T2" fmla="*/ 17 w 91"/>
                <a:gd name="T3" fmla="*/ 21 h 86"/>
                <a:gd name="T4" fmla="*/ 39 w 91"/>
                <a:gd name="T5" fmla="*/ 39 h 86"/>
                <a:gd name="T6" fmla="*/ 0 w 91"/>
                <a:gd name="T7" fmla="*/ 86 h 86"/>
                <a:gd name="T8" fmla="*/ 41 w 91"/>
                <a:gd name="T9" fmla="*/ 86 h 86"/>
                <a:gd name="T10" fmla="*/ 62 w 91"/>
                <a:gd name="T11" fmla="*/ 58 h 86"/>
                <a:gd name="T12" fmla="*/ 84 w 91"/>
                <a:gd name="T13" fmla="*/ 77 h 86"/>
                <a:gd name="T14" fmla="*/ 91 w 9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86">
                  <a:moveTo>
                    <a:pt x="91" y="0"/>
                  </a:moveTo>
                  <a:lnTo>
                    <a:pt x="17" y="21"/>
                  </a:lnTo>
                  <a:lnTo>
                    <a:pt x="39" y="39"/>
                  </a:lnTo>
                  <a:lnTo>
                    <a:pt x="0" y="86"/>
                  </a:lnTo>
                  <a:lnTo>
                    <a:pt x="41" y="86"/>
                  </a:lnTo>
                  <a:lnTo>
                    <a:pt x="62" y="58"/>
                  </a:lnTo>
                  <a:lnTo>
                    <a:pt x="84" y="77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699D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90" name="Freeform 450"/>
            <p:cNvSpPr>
              <a:spLocks/>
            </p:cNvSpPr>
            <p:nvPr/>
          </p:nvSpPr>
          <p:spPr bwMode="auto">
            <a:xfrm>
              <a:off x="10375900" y="5422900"/>
              <a:ext cx="144463" cy="136525"/>
            </a:xfrm>
            <a:custGeom>
              <a:avLst/>
              <a:gdLst>
                <a:gd name="T0" fmla="*/ 91 w 91"/>
                <a:gd name="T1" fmla="*/ 0 h 86"/>
                <a:gd name="T2" fmla="*/ 17 w 91"/>
                <a:gd name="T3" fmla="*/ 21 h 86"/>
                <a:gd name="T4" fmla="*/ 39 w 91"/>
                <a:gd name="T5" fmla="*/ 39 h 86"/>
                <a:gd name="T6" fmla="*/ 0 w 91"/>
                <a:gd name="T7" fmla="*/ 86 h 86"/>
                <a:gd name="T8" fmla="*/ 41 w 91"/>
                <a:gd name="T9" fmla="*/ 86 h 86"/>
                <a:gd name="T10" fmla="*/ 62 w 91"/>
                <a:gd name="T11" fmla="*/ 58 h 86"/>
                <a:gd name="T12" fmla="*/ 84 w 91"/>
                <a:gd name="T13" fmla="*/ 77 h 86"/>
                <a:gd name="T14" fmla="*/ 91 w 9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86">
                  <a:moveTo>
                    <a:pt x="91" y="0"/>
                  </a:moveTo>
                  <a:lnTo>
                    <a:pt x="17" y="21"/>
                  </a:lnTo>
                  <a:lnTo>
                    <a:pt x="39" y="39"/>
                  </a:lnTo>
                  <a:lnTo>
                    <a:pt x="0" y="86"/>
                  </a:lnTo>
                  <a:lnTo>
                    <a:pt x="41" y="86"/>
                  </a:lnTo>
                  <a:lnTo>
                    <a:pt x="62" y="58"/>
                  </a:lnTo>
                  <a:lnTo>
                    <a:pt x="84" y="77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91" name="Freeform 451"/>
            <p:cNvSpPr>
              <a:spLocks/>
            </p:cNvSpPr>
            <p:nvPr/>
          </p:nvSpPr>
          <p:spPr bwMode="auto">
            <a:xfrm>
              <a:off x="10229850" y="5668963"/>
              <a:ext cx="85725" cy="65088"/>
            </a:xfrm>
            <a:custGeom>
              <a:avLst/>
              <a:gdLst>
                <a:gd name="T0" fmla="*/ 54 w 54"/>
                <a:gd name="T1" fmla="*/ 0 h 41"/>
                <a:gd name="T2" fmla="*/ 35 w 54"/>
                <a:gd name="T3" fmla="*/ 0 h 41"/>
                <a:gd name="T4" fmla="*/ 0 w 54"/>
                <a:gd name="T5" fmla="*/ 41 h 41"/>
                <a:gd name="T6" fmla="*/ 45 w 54"/>
                <a:gd name="T7" fmla="*/ 41 h 41"/>
                <a:gd name="T8" fmla="*/ 54 w 54"/>
                <a:gd name="T9" fmla="*/ 31 h 41"/>
                <a:gd name="T10" fmla="*/ 54 w 54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41">
                  <a:moveTo>
                    <a:pt x="54" y="0"/>
                  </a:moveTo>
                  <a:lnTo>
                    <a:pt x="35" y="0"/>
                  </a:lnTo>
                  <a:lnTo>
                    <a:pt x="0" y="41"/>
                  </a:lnTo>
                  <a:lnTo>
                    <a:pt x="45" y="41"/>
                  </a:lnTo>
                  <a:lnTo>
                    <a:pt x="54" y="31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92" name="Freeform 452"/>
            <p:cNvSpPr>
              <a:spLocks/>
            </p:cNvSpPr>
            <p:nvPr/>
          </p:nvSpPr>
          <p:spPr bwMode="auto">
            <a:xfrm>
              <a:off x="10229850" y="5668963"/>
              <a:ext cx="85725" cy="65088"/>
            </a:xfrm>
            <a:custGeom>
              <a:avLst/>
              <a:gdLst>
                <a:gd name="T0" fmla="*/ 54 w 54"/>
                <a:gd name="T1" fmla="*/ 0 h 41"/>
                <a:gd name="T2" fmla="*/ 35 w 54"/>
                <a:gd name="T3" fmla="*/ 0 h 41"/>
                <a:gd name="T4" fmla="*/ 0 w 54"/>
                <a:gd name="T5" fmla="*/ 41 h 41"/>
                <a:gd name="T6" fmla="*/ 45 w 54"/>
                <a:gd name="T7" fmla="*/ 41 h 41"/>
                <a:gd name="T8" fmla="*/ 54 w 54"/>
                <a:gd name="T9" fmla="*/ 31 h 41"/>
                <a:gd name="T10" fmla="*/ 54 w 54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41">
                  <a:moveTo>
                    <a:pt x="54" y="0"/>
                  </a:moveTo>
                  <a:lnTo>
                    <a:pt x="35" y="0"/>
                  </a:lnTo>
                  <a:lnTo>
                    <a:pt x="0" y="41"/>
                  </a:lnTo>
                  <a:lnTo>
                    <a:pt x="45" y="41"/>
                  </a:lnTo>
                  <a:lnTo>
                    <a:pt x="54" y="31"/>
                  </a:lnTo>
                  <a:lnTo>
                    <a:pt x="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93" name="Freeform 453"/>
            <p:cNvSpPr>
              <a:spLocks/>
            </p:cNvSpPr>
            <p:nvPr/>
          </p:nvSpPr>
          <p:spPr bwMode="auto">
            <a:xfrm>
              <a:off x="10228263" y="5751513"/>
              <a:ext cx="57150" cy="65088"/>
            </a:xfrm>
            <a:custGeom>
              <a:avLst/>
              <a:gdLst>
                <a:gd name="T0" fmla="*/ 36 w 36"/>
                <a:gd name="T1" fmla="*/ 0 h 41"/>
                <a:gd name="T2" fmla="*/ 0 w 36"/>
                <a:gd name="T3" fmla="*/ 0 h 41"/>
                <a:gd name="T4" fmla="*/ 0 w 36"/>
                <a:gd name="T5" fmla="*/ 41 h 41"/>
                <a:gd name="T6" fmla="*/ 3 w 36"/>
                <a:gd name="T7" fmla="*/ 41 h 41"/>
                <a:gd name="T8" fmla="*/ 36 w 36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41">
                  <a:moveTo>
                    <a:pt x="36" y="0"/>
                  </a:moveTo>
                  <a:lnTo>
                    <a:pt x="0" y="0"/>
                  </a:lnTo>
                  <a:lnTo>
                    <a:pt x="0" y="41"/>
                  </a:lnTo>
                  <a:lnTo>
                    <a:pt x="3" y="4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A1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94" name="Freeform 454"/>
            <p:cNvSpPr>
              <a:spLocks/>
            </p:cNvSpPr>
            <p:nvPr/>
          </p:nvSpPr>
          <p:spPr bwMode="auto">
            <a:xfrm>
              <a:off x="10228263" y="5751513"/>
              <a:ext cx="57150" cy="65088"/>
            </a:xfrm>
            <a:custGeom>
              <a:avLst/>
              <a:gdLst>
                <a:gd name="T0" fmla="*/ 36 w 36"/>
                <a:gd name="T1" fmla="*/ 0 h 41"/>
                <a:gd name="T2" fmla="*/ 0 w 36"/>
                <a:gd name="T3" fmla="*/ 0 h 41"/>
                <a:gd name="T4" fmla="*/ 0 w 36"/>
                <a:gd name="T5" fmla="*/ 41 h 41"/>
                <a:gd name="T6" fmla="*/ 3 w 36"/>
                <a:gd name="T7" fmla="*/ 41 h 41"/>
                <a:gd name="T8" fmla="*/ 36 w 36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41">
                  <a:moveTo>
                    <a:pt x="36" y="0"/>
                  </a:moveTo>
                  <a:lnTo>
                    <a:pt x="0" y="0"/>
                  </a:lnTo>
                  <a:lnTo>
                    <a:pt x="0" y="41"/>
                  </a:lnTo>
                  <a:lnTo>
                    <a:pt x="3" y="41"/>
                  </a:lnTo>
                  <a:lnTo>
                    <a:pt x="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95" name="Freeform 455"/>
            <p:cNvSpPr>
              <a:spLocks/>
            </p:cNvSpPr>
            <p:nvPr/>
          </p:nvSpPr>
          <p:spPr bwMode="auto">
            <a:xfrm>
              <a:off x="10301288" y="5634038"/>
              <a:ext cx="14288" cy="15875"/>
            </a:xfrm>
            <a:custGeom>
              <a:avLst/>
              <a:gdLst>
                <a:gd name="T0" fmla="*/ 9 w 9"/>
                <a:gd name="T1" fmla="*/ 0 h 10"/>
                <a:gd name="T2" fmla="*/ 0 w 9"/>
                <a:gd name="T3" fmla="*/ 10 h 10"/>
                <a:gd name="T4" fmla="*/ 9 w 9"/>
                <a:gd name="T5" fmla="*/ 10 h 10"/>
                <a:gd name="T6" fmla="*/ 9 w 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ABA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96" name="Freeform 456"/>
            <p:cNvSpPr>
              <a:spLocks/>
            </p:cNvSpPr>
            <p:nvPr/>
          </p:nvSpPr>
          <p:spPr bwMode="auto">
            <a:xfrm>
              <a:off x="10301288" y="5634038"/>
              <a:ext cx="14288" cy="15875"/>
            </a:xfrm>
            <a:custGeom>
              <a:avLst/>
              <a:gdLst>
                <a:gd name="T0" fmla="*/ 9 w 9"/>
                <a:gd name="T1" fmla="*/ 0 h 10"/>
                <a:gd name="T2" fmla="*/ 0 w 9"/>
                <a:gd name="T3" fmla="*/ 10 h 10"/>
                <a:gd name="T4" fmla="*/ 9 w 9"/>
                <a:gd name="T5" fmla="*/ 10 h 10"/>
                <a:gd name="T6" fmla="*/ 9 w 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97" name="Freeform 457"/>
            <p:cNvSpPr>
              <a:spLocks/>
            </p:cNvSpPr>
            <p:nvPr/>
          </p:nvSpPr>
          <p:spPr bwMode="auto">
            <a:xfrm>
              <a:off x="10334625" y="5575300"/>
              <a:ext cx="95250" cy="115888"/>
            </a:xfrm>
            <a:custGeom>
              <a:avLst/>
              <a:gdLst>
                <a:gd name="T0" fmla="*/ 60 w 60"/>
                <a:gd name="T1" fmla="*/ 0 h 73"/>
                <a:gd name="T2" fmla="*/ 19 w 60"/>
                <a:gd name="T3" fmla="*/ 0 h 73"/>
                <a:gd name="T4" fmla="*/ 0 w 60"/>
                <a:gd name="T5" fmla="*/ 21 h 73"/>
                <a:gd name="T6" fmla="*/ 0 w 60"/>
                <a:gd name="T7" fmla="*/ 73 h 73"/>
                <a:gd name="T8" fmla="*/ 60 w 60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73">
                  <a:moveTo>
                    <a:pt x="60" y="0"/>
                  </a:moveTo>
                  <a:lnTo>
                    <a:pt x="19" y="0"/>
                  </a:lnTo>
                  <a:lnTo>
                    <a:pt x="0" y="21"/>
                  </a:lnTo>
                  <a:lnTo>
                    <a:pt x="0" y="73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88A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98" name="Freeform 458"/>
            <p:cNvSpPr>
              <a:spLocks/>
            </p:cNvSpPr>
            <p:nvPr/>
          </p:nvSpPr>
          <p:spPr bwMode="auto">
            <a:xfrm>
              <a:off x="10334625" y="5575300"/>
              <a:ext cx="95250" cy="115888"/>
            </a:xfrm>
            <a:custGeom>
              <a:avLst/>
              <a:gdLst>
                <a:gd name="T0" fmla="*/ 60 w 60"/>
                <a:gd name="T1" fmla="*/ 0 h 73"/>
                <a:gd name="T2" fmla="*/ 19 w 60"/>
                <a:gd name="T3" fmla="*/ 0 h 73"/>
                <a:gd name="T4" fmla="*/ 0 w 60"/>
                <a:gd name="T5" fmla="*/ 21 h 73"/>
                <a:gd name="T6" fmla="*/ 0 w 60"/>
                <a:gd name="T7" fmla="*/ 73 h 73"/>
                <a:gd name="T8" fmla="*/ 60 w 60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73">
                  <a:moveTo>
                    <a:pt x="60" y="0"/>
                  </a:moveTo>
                  <a:lnTo>
                    <a:pt x="19" y="0"/>
                  </a:lnTo>
                  <a:lnTo>
                    <a:pt x="0" y="21"/>
                  </a:lnTo>
                  <a:lnTo>
                    <a:pt x="0" y="73"/>
                  </a:lnTo>
                  <a:lnTo>
                    <a:pt x="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299" name="Freeform 459"/>
            <p:cNvSpPr>
              <a:spLocks/>
            </p:cNvSpPr>
            <p:nvPr/>
          </p:nvSpPr>
          <p:spPr bwMode="auto">
            <a:xfrm>
              <a:off x="10140950" y="5800725"/>
              <a:ext cx="58738" cy="42863"/>
            </a:xfrm>
            <a:custGeom>
              <a:avLst/>
              <a:gdLst>
                <a:gd name="T0" fmla="*/ 22 w 37"/>
                <a:gd name="T1" fmla="*/ 0 h 27"/>
                <a:gd name="T2" fmla="*/ 0 w 37"/>
                <a:gd name="T3" fmla="*/ 27 h 27"/>
                <a:gd name="T4" fmla="*/ 37 w 37"/>
                <a:gd name="T5" fmla="*/ 22 h 27"/>
                <a:gd name="T6" fmla="*/ 22 w 3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22" y="0"/>
                  </a:moveTo>
                  <a:lnTo>
                    <a:pt x="0" y="27"/>
                  </a:lnTo>
                  <a:lnTo>
                    <a:pt x="37" y="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3D41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00" name="Freeform 460"/>
            <p:cNvSpPr>
              <a:spLocks/>
            </p:cNvSpPr>
            <p:nvPr/>
          </p:nvSpPr>
          <p:spPr bwMode="auto">
            <a:xfrm>
              <a:off x="10140950" y="5800725"/>
              <a:ext cx="58738" cy="42863"/>
            </a:xfrm>
            <a:custGeom>
              <a:avLst/>
              <a:gdLst>
                <a:gd name="T0" fmla="*/ 22 w 37"/>
                <a:gd name="T1" fmla="*/ 0 h 27"/>
                <a:gd name="T2" fmla="*/ 0 w 37"/>
                <a:gd name="T3" fmla="*/ 27 h 27"/>
                <a:gd name="T4" fmla="*/ 37 w 37"/>
                <a:gd name="T5" fmla="*/ 22 h 27"/>
                <a:gd name="T6" fmla="*/ 22 w 3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22" y="0"/>
                  </a:moveTo>
                  <a:lnTo>
                    <a:pt x="0" y="27"/>
                  </a:lnTo>
                  <a:lnTo>
                    <a:pt x="37" y="22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01" name="Freeform 461"/>
            <p:cNvSpPr>
              <a:spLocks/>
            </p:cNvSpPr>
            <p:nvPr/>
          </p:nvSpPr>
          <p:spPr bwMode="auto">
            <a:xfrm>
              <a:off x="10140950" y="5378450"/>
              <a:ext cx="379413" cy="465138"/>
            </a:xfrm>
            <a:custGeom>
              <a:avLst/>
              <a:gdLst>
                <a:gd name="T0" fmla="*/ 239 w 239"/>
                <a:gd name="T1" fmla="*/ 0 h 293"/>
                <a:gd name="T2" fmla="*/ 154 w 239"/>
                <a:gd name="T3" fmla="*/ 33 h 293"/>
                <a:gd name="T4" fmla="*/ 179 w 239"/>
                <a:gd name="T5" fmla="*/ 54 h 293"/>
                <a:gd name="T6" fmla="*/ 0 w 239"/>
                <a:gd name="T7" fmla="*/ 293 h 293"/>
                <a:gd name="T8" fmla="*/ 43 w 239"/>
                <a:gd name="T9" fmla="*/ 293 h 293"/>
                <a:gd name="T10" fmla="*/ 204 w 239"/>
                <a:gd name="T11" fmla="*/ 74 h 293"/>
                <a:gd name="T12" fmla="*/ 228 w 239"/>
                <a:gd name="T13" fmla="*/ 95 h 293"/>
                <a:gd name="T14" fmla="*/ 239 w 239"/>
                <a:gd name="T15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293">
                  <a:moveTo>
                    <a:pt x="239" y="0"/>
                  </a:moveTo>
                  <a:lnTo>
                    <a:pt x="154" y="33"/>
                  </a:lnTo>
                  <a:lnTo>
                    <a:pt x="179" y="54"/>
                  </a:lnTo>
                  <a:lnTo>
                    <a:pt x="0" y="293"/>
                  </a:lnTo>
                  <a:lnTo>
                    <a:pt x="43" y="293"/>
                  </a:lnTo>
                  <a:lnTo>
                    <a:pt x="204" y="74"/>
                  </a:lnTo>
                  <a:lnTo>
                    <a:pt x="228" y="95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E06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02" name="Freeform 462"/>
            <p:cNvSpPr>
              <a:spLocks/>
            </p:cNvSpPr>
            <p:nvPr/>
          </p:nvSpPr>
          <p:spPr bwMode="auto">
            <a:xfrm>
              <a:off x="10140950" y="5378450"/>
              <a:ext cx="379413" cy="465138"/>
            </a:xfrm>
            <a:custGeom>
              <a:avLst/>
              <a:gdLst>
                <a:gd name="T0" fmla="*/ 154 w 239"/>
                <a:gd name="T1" fmla="*/ 33 h 293"/>
                <a:gd name="T2" fmla="*/ 179 w 239"/>
                <a:gd name="T3" fmla="*/ 54 h 293"/>
                <a:gd name="T4" fmla="*/ 0 w 239"/>
                <a:gd name="T5" fmla="*/ 293 h 293"/>
                <a:gd name="T6" fmla="*/ 20 w 239"/>
                <a:gd name="T7" fmla="*/ 293 h 293"/>
                <a:gd name="T8" fmla="*/ 239 w 239"/>
                <a:gd name="T9" fmla="*/ 0 h 293"/>
                <a:gd name="T10" fmla="*/ 154 w 239"/>
                <a:gd name="T11" fmla="*/ 3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9" h="293">
                  <a:moveTo>
                    <a:pt x="154" y="33"/>
                  </a:moveTo>
                  <a:lnTo>
                    <a:pt x="179" y="54"/>
                  </a:lnTo>
                  <a:lnTo>
                    <a:pt x="0" y="293"/>
                  </a:lnTo>
                  <a:lnTo>
                    <a:pt x="20" y="293"/>
                  </a:lnTo>
                  <a:lnTo>
                    <a:pt x="239" y="0"/>
                  </a:lnTo>
                  <a:lnTo>
                    <a:pt x="154" y="33"/>
                  </a:lnTo>
                  <a:close/>
                </a:path>
              </a:pathLst>
            </a:custGeom>
            <a:solidFill>
              <a:srgbClr val="ECA1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03" name="Freeform 463"/>
            <p:cNvSpPr>
              <a:spLocks/>
            </p:cNvSpPr>
            <p:nvPr/>
          </p:nvSpPr>
          <p:spPr bwMode="auto">
            <a:xfrm>
              <a:off x="10440988" y="6027738"/>
              <a:ext cx="57150" cy="42863"/>
            </a:xfrm>
            <a:custGeom>
              <a:avLst/>
              <a:gdLst>
                <a:gd name="T0" fmla="*/ 21 w 21"/>
                <a:gd name="T1" fmla="*/ 0 h 16"/>
                <a:gd name="T2" fmla="*/ 13 w 21"/>
                <a:gd name="T3" fmla="*/ 0 h 16"/>
                <a:gd name="T4" fmla="*/ 0 w 21"/>
                <a:gd name="T5" fmla="*/ 16 h 16"/>
                <a:gd name="T6" fmla="*/ 8 w 21"/>
                <a:gd name="T7" fmla="*/ 16 h 16"/>
                <a:gd name="T8" fmla="*/ 14 w 21"/>
                <a:gd name="T9" fmla="*/ 10 h 16"/>
                <a:gd name="T10" fmla="*/ 14 w 21"/>
                <a:gd name="T11" fmla="*/ 10 h 16"/>
                <a:gd name="T12" fmla="*/ 15 w 21"/>
                <a:gd name="T13" fmla="*/ 10 h 16"/>
                <a:gd name="T14" fmla="*/ 18 w 21"/>
                <a:gd name="T15" fmla="*/ 5 h 16"/>
                <a:gd name="T16" fmla="*/ 18 w 21"/>
                <a:gd name="T17" fmla="*/ 5 h 16"/>
                <a:gd name="T18" fmla="*/ 18 w 21"/>
                <a:gd name="T19" fmla="*/ 5 h 16"/>
                <a:gd name="T20" fmla="*/ 21 w 21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6">
                  <a:moveTo>
                    <a:pt x="2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0" y="6"/>
                    <a:pt x="6" y="12"/>
                    <a:pt x="0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1" y="14"/>
                    <a:pt x="13" y="12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8"/>
                    <a:pt x="17" y="7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9" y="3"/>
                    <a:pt x="20" y="2"/>
                    <a:pt x="21" y="0"/>
                  </a:cubicBezTo>
                </a:path>
              </a:pathLst>
            </a:custGeom>
            <a:solidFill>
              <a:srgbClr val="5756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04" name="Freeform 464"/>
            <p:cNvSpPr>
              <a:spLocks/>
            </p:cNvSpPr>
            <p:nvPr/>
          </p:nvSpPr>
          <p:spPr bwMode="auto">
            <a:xfrm>
              <a:off x="10399713" y="6081713"/>
              <a:ext cx="46038" cy="14288"/>
            </a:xfrm>
            <a:custGeom>
              <a:avLst/>
              <a:gdLst>
                <a:gd name="T0" fmla="*/ 17 w 17"/>
                <a:gd name="T1" fmla="*/ 0 h 5"/>
                <a:gd name="T2" fmla="*/ 9 w 17"/>
                <a:gd name="T3" fmla="*/ 0 h 5"/>
                <a:gd name="T4" fmla="*/ 0 w 17"/>
                <a:gd name="T5" fmla="*/ 5 h 5"/>
                <a:gd name="T6" fmla="*/ 8 w 17"/>
                <a:gd name="T7" fmla="*/ 5 h 5"/>
                <a:gd name="T8" fmla="*/ 17 w 17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5">
                  <a:moveTo>
                    <a:pt x="1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6" y="2"/>
                    <a:pt x="3" y="4"/>
                    <a:pt x="0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1" y="4"/>
                    <a:pt x="14" y="2"/>
                    <a:pt x="17" y="0"/>
                  </a:cubicBezTo>
                </a:path>
              </a:pathLst>
            </a:custGeom>
            <a:solidFill>
              <a:srgbClr val="ABA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05" name="Freeform 465"/>
            <p:cNvSpPr>
              <a:spLocks noEditPoints="1"/>
            </p:cNvSpPr>
            <p:nvPr/>
          </p:nvSpPr>
          <p:spPr bwMode="auto">
            <a:xfrm>
              <a:off x="10320338" y="6096000"/>
              <a:ext cx="101600" cy="4763"/>
            </a:xfrm>
            <a:custGeom>
              <a:avLst/>
              <a:gdLst>
                <a:gd name="T0" fmla="*/ 8 w 37"/>
                <a:gd name="T1" fmla="*/ 2 h 2"/>
                <a:gd name="T2" fmla="*/ 8 w 37"/>
                <a:gd name="T3" fmla="*/ 2 h 2"/>
                <a:gd name="T4" fmla="*/ 0 w 37"/>
                <a:gd name="T5" fmla="*/ 2 h 2"/>
                <a:gd name="T6" fmla="*/ 16 w 37"/>
                <a:gd name="T7" fmla="*/ 2 h 2"/>
                <a:gd name="T8" fmla="*/ 16 w 37"/>
                <a:gd name="T9" fmla="*/ 2 h 2"/>
                <a:gd name="T10" fmla="*/ 13 w 37"/>
                <a:gd name="T11" fmla="*/ 2 h 2"/>
                <a:gd name="T12" fmla="*/ 8 w 37"/>
                <a:gd name="T13" fmla="*/ 2 h 2"/>
                <a:gd name="T14" fmla="*/ 37 w 37"/>
                <a:gd name="T15" fmla="*/ 0 h 2"/>
                <a:gd name="T16" fmla="*/ 29 w 37"/>
                <a:gd name="T17" fmla="*/ 0 h 2"/>
                <a:gd name="T18" fmla="*/ 17 w 37"/>
                <a:gd name="T19" fmla="*/ 2 h 2"/>
                <a:gd name="T20" fmla="*/ 21 w 37"/>
                <a:gd name="T21" fmla="*/ 2 h 2"/>
                <a:gd name="T22" fmla="*/ 37 w 37"/>
                <a:gd name="T2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">
                  <a:moveTo>
                    <a:pt x="8" y="2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1" y="2"/>
                    <a:pt x="10" y="2"/>
                    <a:pt x="8" y="2"/>
                  </a:cubicBezTo>
                  <a:moveTo>
                    <a:pt x="37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1"/>
                    <a:pt x="21" y="2"/>
                    <a:pt x="17" y="2"/>
                  </a:cubicBezTo>
                  <a:cubicBezTo>
                    <a:pt x="18" y="2"/>
                    <a:pt x="19" y="2"/>
                    <a:pt x="21" y="2"/>
                  </a:cubicBezTo>
                  <a:cubicBezTo>
                    <a:pt x="26" y="2"/>
                    <a:pt x="32" y="1"/>
                    <a:pt x="37" y="0"/>
                  </a:cubicBezTo>
                </a:path>
              </a:pathLst>
            </a:custGeom>
            <a:solidFill>
              <a:srgbClr val="8E8E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06" name="Freeform 466"/>
            <p:cNvSpPr>
              <a:spLocks/>
            </p:cNvSpPr>
            <p:nvPr/>
          </p:nvSpPr>
          <p:spPr bwMode="auto">
            <a:xfrm>
              <a:off x="10425113" y="6070600"/>
              <a:ext cx="38100" cy="11113"/>
            </a:xfrm>
            <a:custGeom>
              <a:avLst/>
              <a:gdLst>
                <a:gd name="T0" fmla="*/ 14 w 14"/>
                <a:gd name="T1" fmla="*/ 0 h 4"/>
                <a:gd name="T2" fmla="*/ 6 w 14"/>
                <a:gd name="T3" fmla="*/ 0 h 4"/>
                <a:gd name="T4" fmla="*/ 0 w 14"/>
                <a:gd name="T5" fmla="*/ 4 h 4"/>
                <a:gd name="T6" fmla="*/ 8 w 14"/>
                <a:gd name="T7" fmla="*/ 4 h 4"/>
                <a:gd name="T8" fmla="*/ 14 w 1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">
                  <a:moveTo>
                    <a:pt x="1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3"/>
                    <a:pt x="0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3"/>
                    <a:pt x="12" y="2"/>
                    <a:pt x="14" y="0"/>
                  </a:cubicBezTo>
                </a:path>
              </a:pathLst>
            </a:custGeom>
            <a:solidFill>
              <a:srgbClr val="7F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07" name="Freeform 467"/>
            <p:cNvSpPr>
              <a:spLocks/>
            </p:cNvSpPr>
            <p:nvPr/>
          </p:nvSpPr>
          <p:spPr bwMode="auto">
            <a:xfrm>
              <a:off x="10475913" y="6027738"/>
              <a:ext cx="22225" cy="0"/>
            </a:xfrm>
            <a:custGeom>
              <a:avLst/>
              <a:gdLst>
                <a:gd name="T0" fmla="*/ 8 w 8"/>
                <a:gd name="T1" fmla="*/ 0 w 8"/>
                <a:gd name="T2" fmla="*/ 0 w 8"/>
                <a:gd name="T3" fmla="*/ 8 w 8"/>
                <a:gd name="T4" fmla="*/ 8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8">
                  <a:moveTo>
                    <a:pt x="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6A82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08" name="Freeform 468"/>
            <p:cNvSpPr>
              <a:spLocks noEditPoints="1"/>
            </p:cNvSpPr>
            <p:nvPr/>
          </p:nvSpPr>
          <p:spPr bwMode="auto">
            <a:xfrm>
              <a:off x="10366375" y="5830888"/>
              <a:ext cx="147638" cy="196850"/>
            </a:xfrm>
            <a:custGeom>
              <a:avLst/>
              <a:gdLst>
                <a:gd name="T0" fmla="*/ 53 w 54"/>
                <a:gd name="T1" fmla="*/ 58 h 72"/>
                <a:gd name="T2" fmla="*/ 45 w 54"/>
                <a:gd name="T3" fmla="*/ 58 h 72"/>
                <a:gd name="T4" fmla="*/ 40 w 54"/>
                <a:gd name="T5" fmla="*/ 72 h 72"/>
                <a:gd name="T6" fmla="*/ 48 w 54"/>
                <a:gd name="T7" fmla="*/ 72 h 72"/>
                <a:gd name="T8" fmla="*/ 49 w 54"/>
                <a:gd name="T9" fmla="*/ 70 h 72"/>
                <a:gd name="T10" fmla="*/ 49 w 54"/>
                <a:gd name="T11" fmla="*/ 70 h 72"/>
                <a:gd name="T12" fmla="*/ 49 w 54"/>
                <a:gd name="T13" fmla="*/ 70 h 72"/>
                <a:gd name="T14" fmla="*/ 50 w 54"/>
                <a:gd name="T15" fmla="*/ 67 h 72"/>
                <a:gd name="T16" fmla="*/ 51 w 54"/>
                <a:gd name="T17" fmla="*/ 65 h 72"/>
                <a:gd name="T18" fmla="*/ 52 w 54"/>
                <a:gd name="T19" fmla="*/ 62 h 72"/>
                <a:gd name="T20" fmla="*/ 52 w 54"/>
                <a:gd name="T21" fmla="*/ 60 h 72"/>
                <a:gd name="T22" fmla="*/ 53 w 54"/>
                <a:gd name="T23" fmla="*/ 58 h 72"/>
                <a:gd name="T24" fmla="*/ 53 w 54"/>
                <a:gd name="T25" fmla="*/ 46 h 72"/>
                <a:gd name="T26" fmla="*/ 45 w 54"/>
                <a:gd name="T27" fmla="*/ 46 h 72"/>
                <a:gd name="T28" fmla="*/ 46 w 54"/>
                <a:gd name="T29" fmla="*/ 50 h 72"/>
                <a:gd name="T30" fmla="*/ 45 w 54"/>
                <a:gd name="T31" fmla="*/ 52 h 72"/>
                <a:gd name="T32" fmla="*/ 53 w 54"/>
                <a:gd name="T33" fmla="*/ 52 h 72"/>
                <a:gd name="T34" fmla="*/ 54 w 54"/>
                <a:gd name="T35" fmla="*/ 50 h 72"/>
                <a:gd name="T36" fmla="*/ 53 w 54"/>
                <a:gd name="T37" fmla="*/ 46 h 72"/>
                <a:gd name="T38" fmla="*/ 51 w 54"/>
                <a:gd name="T39" fmla="*/ 33 h 72"/>
                <a:gd name="T40" fmla="*/ 43 w 54"/>
                <a:gd name="T41" fmla="*/ 33 h 72"/>
                <a:gd name="T42" fmla="*/ 44 w 54"/>
                <a:gd name="T43" fmla="*/ 39 h 72"/>
                <a:gd name="T44" fmla="*/ 52 w 54"/>
                <a:gd name="T45" fmla="*/ 39 h 72"/>
                <a:gd name="T46" fmla="*/ 51 w 54"/>
                <a:gd name="T47" fmla="*/ 33 h 72"/>
                <a:gd name="T48" fmla="*/ 42 w 54"/>
                <a:gd name="T49" fmla="*/ 18 h 72"/>
                <a:gd name="T50" fmla="*/ 34 w 54"/>
                <a:gd name="T51" fmla="*/ 18 h 72"/>
                <a:gd name="T52" fmla="*/ 40 w 54"/>
                <a:gd name="T53" fmla="*/ 26 h 72"/>
                <a:gd name="T54" fmla="*/ 48 w 54"/>
                <a:gd name="T55" fmla="*/ 26 h 72"/>
                <a:gd name="T56" fmla="*/ 42 w 54"/>
                <a:gd name="T57" fmla="*/ 18 h 72"/>
                <a:gd name="T58" fmla="*/ 4 w 54"/>
                <a:gd name="T59" fmla="*/ 0 h 72"/>
                <a:gd name="T60" fmla="*/ 2 w 54"/>
                <a:gd name="T61" fmla="*/ 0 h 72"/>
                <a:gd name="T62" fmla="*/ 2 w 54"/>
                <a:gd name="T63" fmla="*/ 0 h 72"/>
                <a:gd name="T64" fmla="*/ 0 w 54"/>
                <a:gd name="T65" fmla="*/ 0 h 72"/>
                <a:gd name="T66" fmla="*/ 0 w 54"/>
                <a:gd name="T67" fmla="*/ 0 h 72"/>
                <a:gd name="T68" fmla="*/ 16 w 54"/>
                <a:gd name="T69" fmla="*/ 4 h 72"/>
                <a:gd name="T70" fmla="*/ 24 w 54"/>
                <a:gd name="T71" fmla="*/ 4 h 72"/>
                <a:gd name="T72" fmla="*/ 4 w 54"/>
                <a:gd name="T7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" h="72">
                  <a:moveTo>
                    <a:pt x="53" y="58"/>
                  </a:moveTo>
                  <a:cubicBezTo>
                    <a:pt x="45" y="58"/>
                    <a:pt x="45" y="58"/>
                    <a:pt x="45" y="58"/>
                  </a:cubicBezTo>
                  <a:cubicBezTo>
                    <a:pt x="44" y="63"/>
                    <a:pt x="42" y="68"/>
                    <a:pt x="40" y="72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49" y="71"/>
                    <a:pt x="49" y="70"/>
                    <a:pt x="49" y="70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50" y="69"/>
                    <a:pt x="50" y="68"/>
                    <a:pt x="50" y="67"/>
                  </a:cubicBezTo>
                  <a:cubicBezTo>
                    <a:pt x="51" y="66"/>
                    <a:pt x="51" y="66"/>
                    <a:pt x="51" y="65"/>
                  </a:cubicBezTo>
                  <a:cubicBezTo>
                    <a:pt x="51" y="64"/>
                    <a:pt x="52" y="63"/>
                    <a:pt x="52" y="62"/>
                  </a:cubicBezTo>
                  <a:cubicBezTo>
                    <a:pt x="52" y="62"/>
                    <a:pt x="52" y="61"/>
                    <a:pt x="52" y="60"/>
                  </a:cubicBezTo>
                  <a:cubicBezTo>
                    <a:pt x="52" y="60"/>
                    <a:pt x="53" y="59"/>
                    <a:pt x="53" y="58"/>
                  </a:cubicBezTo>
                  <a:moveTo>
                    <a:pt x="53" y="46"/>
                  </a:moveTo>
                  <a:cubicBezTo>
                    <a:pt x="45" y="46"/>
                    <a:pt x="45" y="46"/>
                    <a:pt x="45" y="46"/>
                  </a:cubicBezTo>
                  <a:cubicBezTo>
                    <a:pt x="45" y="47"/>
                    <a:pt x="46" y="48"/>
                    <a:pt x="46" y="50"/>
                  </a:cubicBezTo>
                  <a:cubicBezTo>
                    <a:pt x="46" y="50"/>
                    <a:pt x="46" y="51"/>
                    <a:pt x="45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1"/>
                    <a:pt x="54" y="50"/>
                    <a:pt x="54" y="50"/>
                  </a:cubicBezTo>
                  <a:cubicBezTo>
                    <a:pt x="54" y="48"/>
                    <a:pt x="53" y="47"/>
                    <a:pt x="53" y="46"/>
                  </a:cubicBezTo>
                  <a:moveTo>
                    <a:pt x="51" y="33"/>
                  </a:moveTo>
                  <a:cubicBezTo>
                    <a:pt x="43" y="33"/>
                    <a:pt x="43" y="33"/>
                    <a:pt x="43" y="33"/>
                  </a:cubicBezTo>
                  <a:cubicBezTo>
                    <a:pt x="43" y="35"/>
                    <a:pt x="44" y="37"/>
                    <a:pt x="44" y="39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37"/>
                    <a:pt x="51" y="35"/>
                    <a:pt x="51" y="33"/>
                  </a:cubicBezTo>
                  <a:moveTo>
                    <a:pt x="42" y="18"/>
                  </a:moveTo>
                  <a:cubicBezTo>
                    <a:pt x="34" y="18"/>
                    <a:pt x="34" y="18"/>
                    <a:pt x="34" y="18"/>
                  </a:cubicBezTo>
                  <a:cubicBezTo>
                    <a:pt x="36" y="20"/>
                    <a:pt x="38" y="23"/>
                    <a:pt x="40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6" y="23"/>
                    <a:pt x="44" y="20"/>
                    <a:pt x="42" y="18"/>
                  </a:cubicBezTo>
                  <a:moveTo>
                    <a:pt x="4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11" y="2"/>
                    <a:pt x="16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18" y="1"/>
                    <a:pt x="11" y="0"/>
                    <a:pt x="4" y="0"/>
                  </a:cubicBezTo>
                </a:path>
              </a:pathLst>
            </a:custGeom>
            <a:solidFill>
              <a:srgbClr val="BDBB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09" name="Freeform 469"/>
            <p:cNvSpPr>
              <a:spLocks/>
            </p:cNvSpPr>
            <p:nvPr/>
          </p:nvSpPr>
          <p:spPr bwMode="auto">
            <a:xfrm>
              <a:off x="10410825" y="5842000"/>
              <a:ext cx="71438" cy="38100"/>
            </a:xfrm>
            <a:custGeom>
              <a:avLst/>
              <a:gdLst>
                <a:gd name="T0" fmla="*/ 8 w 26"/>
                <a:gd name="T1" fmla="*/ 0 h 14"/>
                <a:gd name="T2" fmla="*/ 0 w 26"/>
                <a:gd name="T3" fmla="*/ 0 h 14"/>
                <a:gd name="T4" fmla="*/ 18 w 26"/>
                <a:gd name="T5" fmla="*/ 14 h 14"/>
                <a:gd name="T6" fmla="*/ 26 w 26"/>
                <a:gd name="T7" fmla="*/ 14 h 14"/>
                <a:gd name="T8" fmla="*/ 8 w 2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4">
                  <a:moveTo>
                    <a:pt x="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3"/>
                    <a:pt x="13" y="8"/>
                    <a:pt x="18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1" y="8"/>
                    <a:pt x="15" y="3"/>
                    <a:pt x="8" y="0"/>
                  </a:cubicBezTo>
                </a:path>
              </a:pathLst>
            </a:custGeom>
            <a:solidFill>
              <a:srgbClr val="A1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10" name="Freeform 470"/>
            <p:cNvSpPr>
              <a:spLocks/>
            </p:cNvSpPr>
            <p:nvPr/>
          </p:nvSpPr>
          <p:spPr bwMode="auto">
            <a:xfrm>
              <a:off x="10475913" y="5902325"/>
              <a:ext cx="30163" cy="19050"/>
            </a:xfrm>
            <a:custGeom>
              <a:avLst/>
              <a:gdLst>
                <a:gd name="T0" fmla="*/ 8 w 11"/>
                <a:gd name="T1" fmla="*/ 0 h 7"/>
                <a:gd name="T2" fmla="*/ 0 w 11"/>
                <a:gd name="T3" fmla="*/ 0 h 7"/>
                <a:gd name="T4" fmla="*/ 3 w 11"/>
                <a:gd name="T5" fmla="*/ 7 h 7"/>
                <a:gd name="T6" fmla="*/ 11 w 11"/>
                <a:gd name="T7" fmla="*/ 7 h 7"/>
                <a:gd name="T8" fmla="*/ 8 w 11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5"/>
                    <a:pt x="3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9" y="3"/>
                    <a:pt x="8" y="0"/>
                  </a:cubicBezTo>
                </a:path>
              </a:pathLst>
            </a:custGeom>
            <a:solidFill>
              <a:srgbClr val="A1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11" name="Freeform 471"/>
            <p:cNvSpPr>
              <a:spLocks/>
            </p:cNvSpPr>
            <p:nvPr/>
          </p:nvSpPr>
          <p:spPr bwMode="auto">
            <a:xfrm>
              <a:off x="10487025" y="5937250"/>
              <a:ext cx="25400" cy="19050"/>
            </a:xfrm>
            <a:custGeom>
              <a:avLst/>
              <a:gdLst>
                <a:gd name="T0" fmla="*/ 8 w 9"/>
                <a:gd name="T1" fmla="*/ 0 h 7"/>
                <a:gd name="T2" fmla="*/ 0 w 9"/>
                <a:gd name="T3" fmla="*/ 0 h 7"/>
                <a:gd name="T4" fmla="*/ 1 w 9"/>
                <a:gd name="T5" fmla="*/ 7 h 7"/>
                <a:gd name="T6" fmla="*/ 9 w 9"/>
                <a:gd name="T7" fmla="*/ 7 h 7"/>
                <a:gd name="T8" fmla="*/ 8 w 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1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4"/>
                    <a:pt x="9" y="2"/>
                    <a:pt x="8" y="0"/>
                  </a:cubicBezTo>
                </a:path>
              </a:pathLst>
            </a:custGeom>
            <a:solidFill>
              <a:srgbClr val="A1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12" name="Freeform 472"/>
            <p:cNvSpPr>
              <a:spLocks/>
            </p:cNvSpPr>
            <p:nvPr/>
          </p:nvSpPr>
          <p:spPr bwMode="auto">
            <a:xfrm>
              <a:off x="10490200" y="5972175"/>
              <a:ext cx="22225" cy="17463"/>
            </a:xfrm>
            <a:custGeom>
              <a:avLst/>
              <a:gdLst>
                <a:gd name="T0" fmla="*/ 8 w 8"/>
                <a:gd name="T1" fmla="*/ 0 h 6"/>
                <a:gd name="T2" fmla="*/ 0 w 8"/>
                <a:gd name="T3" fmla="*/ 0 h 6"/>
                <a:gd name="T4" fmla="*/ 0 w 8"/>
                <a:gd name="T5" fmla="*/ 6 h 6"/>
                <a:gd name="T6" fmla="*/ 8 w 8"/>
                <a:gd name="T7" fmla="*/ 6 h 6"/>
                <a:gd name="T8" fmla="*/ 8 w 8"/>
                <a:gd name="T9" fmla="*/ 6 h 6"/>
                <a:gd name="T10" fmla="*/ 8 w 8"/>
                <a:gd name="T11" fmla="*/ 4 h 6"/>
                <a:gd name="T12" fmla="*/ 8 w 8"/>
                <a:gd name="T13" fmla="*/ 1 h 6"/>
                <a:gd name="T14" fmla="*/ 8 w 8"/>
                <a:gd name="T15" fmla="*/ 0 h 6"/>
                <a:gd name="T16" fmla="*/ 8 w 8"/>
                <a:gd name="T17" fmla="*/ 0 h 6"/>
                <a:gd name="T18" fmla="*/ 8 w 8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6">
                  <a:moveTo>
                    <a:pt x="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8" y="2"/>
                    <a:pt x="8" y="1"/>
                  </a:cubicBezTo>
                  <a:cubicBezTo>
                    <a:pt x="8" y="1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A1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13" name="Rectangle 473"/>
            <p:cNvSpPr>
              <a:spLocks noChangeArrowheads="1"/>
            </p:cNvSpPr>
            <p:nvPr/>
          </p:nvSpPr>
          <p:spPr bwMode="auto">
            <a:xfrm>
              <a:off x="9656763" y="6035675"/>
              <a:ext cx="250825" cy="65088"/>
            </a:xfrm>
            <a:prstGeom prst="rect">
              <a:avLst/>
            </a:prstGeom>
            <a:solidFill>
              <a:srgbClr val="FBD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14" name="Rectangle 474"/>
            <p:cNvSpPr>
              <a:spLocks noChangeArrowheads="1"/>
            </p:cNvSpPr>
            <p:nvPr/>
          </p:nvSpPr>
          <p:spPr bwMode="auto">
            <a:xfrm>
              <a:off x="9656763" y="6035675"/>
              <a:ext cx="250825" cy="6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15" name="Rectangle 475"/>
            <p:cNvSpPr>
              <a:spLocks noChangeArrowheads="1"/>
            </p:cNvSpPr>
            <p:nvPr/>
          </p:nvSpPr>
          <p:spPr bwMode="auto">
            <a:xfrm>
              <a:off x="9717088" y="6035675"/>
              <a:ext cx="60325" cy="65088"/>
            </a:xfrm>
            <a:prstGeom prst="rect">
              <a:avLst/>
            </a:prstGeom>
            <a:solidFill>
              <a:srgbClr val="FDE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16" name="Rectangle 476"/>
            <p:cNvSpPr>
              <a:spLocks noChangeArrowheads="1"/>
            </p:cNvSpPr>
            <p:nvPr/>
          </p:nvSpPr>
          <p:spPr bwMode="auto">
            <a:xfrm>
              <a:off x="9717088" y="6035675"/>
              <a:ext cx="60325" cy="6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17" name="Rectangle 477"/>
            <p:cNvSpPr>
              <a:spLocks noChangeArrowheads="1"/>
            </p:cNvSpPr>
            <p:nvPr/>
          </p:nvSpPr>
          <p:spPr bwMode="auto">
            <a:xfrm>
              <a:off x="9690100" y="6035675"/>
              <a:ext cx="15875" cy="65088"/>
            </a:xfrm>
            <a:prstGeom prst="rect">
              <a:avLst/>
            </a:prstGeom>
            <a:solidFill>
              <a:srgbClr val="FDE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18" name="Rectangle 478"/>
            <p:cNvSpPr>
              <a:spLocks noChangeArrowheads="1"/>
            </p:cNvSpPr>
            <p:nvPr/>
          </p:nvSpPr>
          <p:spPr bwMode="auto">
            <a:xfrm>
              <a:off x="9690100" y="6035675"/>
              <a:ext cx="15875" cy="6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19" name="Freeform 479"/>
            <p:cNvSpPr>
              <a:spLocks noEditPoints="1"/>
            </p:cNvSpPr>
            <p:nvPr/>
          </p:nvSpPr>
          <p:spPr bwMode="auto">
            <a:xfrm>
              <a:off x="9656763" y="6038850"/>
              <a:ext cx="182563" cy="7938"/>
            </a:xfrm>
            <a:custGeom>
              <a:avLst/>
              <a:gdLst>
                <a:gd name="T0" fmla="*/ 21 w 115"/>
                <a:gd name="T1" fmla="*/ 0 h 5"/>
                <a:gd name="T2" fmla="*/ 0 w 115"/>
                <a:gd name="T3" fmla="*/ 0 h 5"/>
                <a:gd name="T4" fmla="*/ 0 w 115"/>
                <a:gd name="T5" fmla="*/ 5 h 5"/>
                <a:gd name="T6" fmla="*/ 19 w 115"/>
                <a:gd name="T7" fmla="*/ 5 h 5"/>
                <a:gd name="T8" fmla="*/ 21 w 115"/>
                <a:gd name="T9" fmla="*/ 5 h 5"/>
                <a:gd name="T10" fmla="*/ 21 w 115"/>
                <a:gd name="T11" fmla="*/ 0 h 5"/>
                <a:gd name="T12" fmla="*/ 38 w 115"/>
                <a:gd name="T13" fmla="*/ 0 h 5"/>
                <a:gd name="T14" fmla="*/ 31 w 115"/>
                <a:gd name="T15" fmla="*/ 0 h 5"/>
                <a:gd name="T16" fmla="*/ 31 w 115"/>
                <a:gd name="T17" fmla="*/ 5 h 5"/>
                <a:gd name="T18" fmla="*/ 34 w 115"/>
                <a:gd name="T19" fmla="*/ 5 h 5"/>
                <a:gd name="T20" fmla="*/ 38 w 115"/>
                <a:gd name="T21" fmla="*/ 5 h 5"/>
                <a:gd name="T22" fmla="*/ 38 w 115"/>
                <a:gd name="T23" fmla="*/ 0 h 5"/>
                <a:gd name="T24" fmla="*/ 115 w 115"/>
                <a:gd name="T25" fmla="*/ 0 h 5"/>
                <a:gd name="T26" fmla="*/ 76 w 115"/>
                <a:gd name="T27" fmla="*/ 0 h 5"/>
                <a:gd name="T28" fmla="*/ 76 w 115"/>
                <a:gd name="T29" fmla="*/ 5 h 5"/>
                <a:gd name="T30" fmla="*/ 115 w 115"/>
                <a:gd name="T31" fmla="*/ 5 h 5"/>
                <a:gd name="T32" fmla="*/ 115 w 115"/>
                <a:gd name="T33" fmla="*/ 5 h 5"/>
                <a:gd name="T34" fmla="*/ 115 w 115"/>
                <a:gd name="T3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5">
                  <a:moveTo>
                    <a:pt x="21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5"/>
                  </a:lnTo>
                  <a:lnTo>
                    <a:pt x="21" y="5"/>
                  </a:lnTo>
                  <a:lnTo>
                    <a:pt x="21" y="0"/>
                  </a:lnTo>
                  <a:close/>
                  <a:moveTo>
                    <a:pt x="38" y="0"/>
                  </a:moveTo>
                  <a:lnTo>
                    <a:pt x="31" y="0"/>
                  </a:lnTo>
                  <a:lnTo>
                    <a:pt x="31" y="5"/>
                  </a:lnTo>
                  <a:lnTo>
                    <a:pt x="34" y="5"/>
                  </a:lnTo>
                  <a:lnTo>
                    <a:pt x="38" y="5"/>
                  </a:lnTo>
                  <a:lnTo>
                    <a:pt x="38" y="0"/>
                  </a:lnTo>
                  <a:close/>
                  <a:moveTo>
                    <a:pt x="115" y="0"/>
                  </a:moveTo>
                  <a:lnTo>
                    <a:pt x="76" y="0"/>
                  </a:lnTo>
                  <a:lnTo>
                    <a:pt x="76" y="5"/>
                  </a:lnTo>
                  <a:lnTo>
                    <a:pt x="115" y="5"/>
                  </a:lnTo>
                  <a:lnTo>
                    <a:pt x="115" y="5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E5C2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20" name="Freeform 480"/>
            <p:cNvSpPr>
              <a:spLocks noEditPoints="1"/>
            </p:cNvSpPr>
            <p:nvPr/>
          </p:nvSpPr>
          <p:spPr bwMode="auto">
            <a:xfrm>
              <a:off x="9656763" y="6038850"/>
              <a:ext cx="182563" cy="7938"/>
            </a:xfrm>
            <a:custGeom>
              <a:avLst/>
              <a:gdLst>
                <a:gd name="T0" fmla="*/ 21 w 115"/>
                <a:gd name="T1" fmla="*/ 0 h 5"/>
                <a:gd name="T2" fmla="*/ 0 w 115"/>
                <a:gd name="T3" fmla="*/ 0 h 5"/>
                <a:gd name="T4" fmla="*/ 0 w 115"/>
                <a:gd name="T5" fmla="*/ 5 h 5"/>
                <a:gd name="T6" fmla="*/ 19 w 115"/>
                <a:gd name="T7" fmla="*/ 5 h 5"/>
                <a:gd name="T8" fmla="*/ 21 w 115"/>
                <a:gd name="T9" fmla="*/ 5 h 5"/>
                <a:gd name="T10" fmla="*/ 21 w 115"/>
                <a:gd name="T11" fmla="*/ 0 h 5"/>
                <a:gd name="T12" fmla="*/ 38 w 115"/>
                <a:gd name="T13" fmla="*/ 0 h 5"/>
                <a:gd name="T14" fmla="*/ 31 w 115"/>
                <a:gd name="T15" fmla="*/ 0 h 5"/>
                <a:gd name="T16" fmla="*/ 31 w 115"/>
                <a:gd name="T17" fmla="*/ 5 h 5"/>
                <a:gd name="T18" fmla="*/ 34 w 115"/>
                <a:gd name="T19" fmla="*/ 5 h 5"/>
                <a:gd name="T20" fmla="*/ 38 w 115"/>
                <a:gd name="T21" fmla="*/ 5 h 5"/>
                <a:gd name="T22" fmla="*/ 38 w 115"/>
                <a:gd name="T23" fmla="*/ 0 h 5"/>
                <a:gd name="T24" fmla="*/ 115 w 115"/>
                <a:gd name="T25" fmla="*/ 0 h 5"/>
                <a:gd name="T26" fmla="*/ 76 w 115"/>
                <a:gd name="T27" fmla="*/ 0 h 5"/>
                <a:gd name="T28" fmla="*/ 76 w 115"/>
                <a:gd name="T29" fmla="*/ 5 h 5"/>
                <a:gd name="T30" fmla="*/ 115 w 115"/>
                <a:gd name="T31" fmla="*/ 5 h 5"/>
                <a:gd name="T32" fmla="*/ 115 w 115"/>
                <a:gd name="T33" fmla="*/ 5 h 5"/>
                <a:gd name="T34" fmla="*/ 115 w 115"/>
                <a:gd name="T3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5">
                  <a:moveTo>
                    <a:pt x="21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5"/>
                  </a:lnTo>
                  <a:lnTo>
                    <a:pt x="21" y="5"/>
                  </a:lnTo>
                  <a:lnTo>
                    <a:pt x="21" y="0"/>
                  </a:lnTo>
                  <a:moveTo>
                    <a:pt x="38" y="0"/>
                  </a:moveTo>
                  <a:lnTo>
                    <a:pt x="31" y="0"/>
                  </a:lnTo>
                  <a:lnTo>
                    <a:pt x="31" y="5"/>
                  </a:lnTo>
                  <a:lnTo>
                    <a:pt x="34" y="5"/>
                  </a:lnTo>
                  <a:lnTo>
                    <a:pt x="38" y="5"/>
                  </a:lnTo>
                  <a:lnTo>
                    <a:pt x="38" y="0"/>
                  </a:lnTo>
                  <a:moveTo>
                    <a:pt x="115" y="0"/>
                  </a:moveTo>
                  <a:lnTo>
                    <a:pt x="76" y="0"/>
                  </a:lnTo>
                  <a:lnTo>
                    <a:pt x="76" y="5"/>
                  </a:lnTo>
                  <a:lnTo>
                    <a:pt x="115" y="5"/>
                  </a:lnTo>
                  <a:lnTo>
                    <a:pt x="115" y="5"/>
                  </a:lnTo>
                  <a:lnTo>
                    <a:pt x="1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21" name="Freeform 481"/>
            <p:cNvSpPr>
              <a:spLocks/>
            </p:cNvSpPr>
            <p:nvPr/>
          </p:nvSpPr>
          <p:spPr bwMode="auto">
            <a:xfrm>
              <a:off x="9717088" y="6038850"/>
              <a:ext cx="60325" cy="7938"/>
            </a:xfrm>
            <a:custGeom>
              <a:avLst/>
              <a:gdLst>
                <a:gd name="T0" fmla="*/ 38 w 38"/>
                <a:gd name="T1" fmla="*/ 0 h 5"/>
                <a:gd name="T2" fmla="*/ 0 w 38"/>
                <a:gd name="T3" fmla="*/ 0 h 5"/>
                <a:gd name="T4" fmla="*/ 0 w 38"/>
                <a:gd name="T5" fmla="*/ 5 h 5"/>
                <a:gd name="T6" fmla="*/ 31 w 38"/>
                <a:gd name="T7" fmla="*/ 5 h 5"/>
                <a:gd name="T8" fmla="*/ 38 w 38"/>
                <a:gd name="T9" fmla="*/ 5 h 5"/>
                <a:gd name="T10" fmla="*/ 38 w 38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5">
                  <a:moveTo>
                    <a:pt x="38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31" y="5"/>
                  </a:lnTo>
                  <a:lnTo>
                    <a:pt x="38" y="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E7D4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22" name="Freeform 482"/>
            <p:cNvSpPr>
              <a:spLocks/>
            </p:cNvSpPr>
            <p:nvPr/>
          </p:nvSpPr>
          <p:spPr bwMode="auto">
            <a:xfrm>
              <a:off x="9717088" y="6038850"/>
              <a:ext cx="60325" cy="7938"/>
            </a:xfrm>
            <a:custGeom>
              <a:avLst/>
              <a:gdLst>
                <a:gd name="T0" fmla="*/ 38 w 38"/>
                <a:gd name="T1" fmla="*/ 0 h 5"/>
                <a:gd name="T2" fmla="*/ 0 w 38"/>
                <a:gd name="T3" fmla="*/ 0 h 5"/>
                <a:gd name="T4" fmla="*/ 0 w 38"/>
                <a:gd name="T5" fmla="*/ 5 h 5"/>
                <a:gd name="T6" fmla="*/ 31 w 38"/>
                <a:gd name="T7" fmla="*/ 5 h 5"/>
                <a:gd name="T8" fmla="*/ 38 w 38"/>
                <a:gd name="T9" fmla="*/ 5 h 5"/>
                <a:gd name="T10" fmla="*/ 38 w 38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5">
                  <a:moveTo>
                    <a:pt x="38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31" y="5"/>
                  </a:lnTo>
                  <a:lnTo>
                    <a:pt x="38" y="5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23" name="Freeform 483"/>
            <p:cNvSpPr>
              <a:spLocks/>
            </p:cNvSpPr>
            <p:nvPr/>
          </p:nvSpPr>
          <p:spPr bwMode="auto">
            <a:xfrm>
              <a:off x="9690100" y="6038850"/>
              <a:ext cx="15875" cy="7938"/>
            </a:xfrm>
            <a:custGeom>
              <a:avLst/>
              <a:gdLst>
                <a:gd name="T0" fmla="*/ 10 w 10"/>
                <a:gd name="T1" fmla="*/ 0 h 5"/>
                <a:gd name="T2" fmla="*/ 0 w 10"/>
                <a:gd name="T3" fmla="*/ 0 h 5"/>
                <a:gd name="T4" fmla="*/ 0 w 10"/>
                <a:gd name="T5" fmla="*/ 5 h 5"/>
                <a:gd name="T6" fmla="*/ 6 w 10"/>
                <a:gd name="T7" fmla="*/ 5 h 5"/>
                <a:gd name="T8" fmla="*/ 10 w 10"/>
                <a:gd name="T9" fmla="*/ 5 h 5"/>
                <a:gd name="T10" fmla="*/ 10 w 10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1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6" y="5"/>
                  </a:lnTo>
                  <a:lnTo>
                    <a:pt x="10" y="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7D4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24" name="Freeform 484"/>
            <p:cNvSpPr>
              <a:spLocks/>
            </p:cNvSpPr>
            <p:nvPr/>
          </p:nvSpPr>
          <p:spPr bwMode="auto">
            <a:xfrm>
              <a:off x="9690100" y="6038850"/>
              <a:ext cx="15875" cy="7938"/>
            </a:xfrm>
            <a:custGeom>
              <a:avLst/>
              <a:gdLst>
                <a:gd name="T0" fmla="*/ 10 w 10"/>
                <a:gd name="T1" fmla="*/ 0 h 5"/>
                <a:gd name="T2" fmla="*/ 0 w 10"/>
                <a:gd name="T3" fmla="*/ 0 h 5"/>
                <a:gd name="T4" fmla="*/ 0 w 10"/>
                <a:gd name="T5" fmla="*/ 5 h 5"/>
                <a:gd name="T6" fmla="*/ 6 w 10"/>
                <a:gd name="T7" fmla="*/ 5 h 5"/>
                <a:gd name="T8" fmla="*/ 10 w 10"/>
                <a:gd name="T9" fmla="*/ 5 h 5"/>
                <a:gd name="T10" fmla="*/ 10 w 10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1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6" y="5"/>
                  </a:lnTo>
                  <a:lnTo>
                    <a:pt x="10" y="5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25" name="Rectangle 485"/>
            <p:cNvSpPr>
              <a:spLocks noChangeArrowheads="1"/>
            </p:cNvSpPr>
            <p:nvPr/>
          </p:nvSpPr>
          <p:spPr bwMode="auto">
            <a:xfrm>
              <a:off x="9637713" y="5972175"/>
              <a:ext cx="250825" cy="66675"/>
            </a:xfrm>
            <a:prstGeom prst="rect">
              <a:avLst/>
            </a:prstGeom>
            <a:solidFill>
              <a:srgbClr val="FBD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26" name="Rectangle 486"/>
            <p:cNvSpPr>
              <a:spLocks noChangeArrowheads="1"/>
            </p:cNvSpPr>
            <p:nvPr/>
          </p:nvSpPr>
          <p:spPr bwMode="auto">
            <a:xfrm>
              <a:off x="9637713" y="5972175"/>
              <a:ext cx="250825" cy="66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27" name="Rectangle 487"/>
            <p:cNvSpPr>
              <a:spLocks noChangeArrowheads="1"/>
            </p:cNvSpPr>
            <p:nvPr/>
          </p:nvSpPr>
          <p:spPr bwMode="auto">
            <a:xfrm>
              <a:off x="9698038" y="5972175"/>
              <a:ext cx="60325" cy="66675"/>
            </a:xfrm>
            <a:prstGeom prst="rect">
              <a:avLst/>
            </a:prstGeom>
            <a:solidFill>
              <a:srgbClr val="FDE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28" name="Rectangle 488"/>
            <p:cNvSpPr>
              <a:spLocks noChangeArrowheads="1"/>
            </p:cNvSpPr>
            <p:nvPr/>
          </p:nvSpPr>
          <p:spPr bwMode="auto">
            <a:xfrm>
              <a:off x="9671050" y="5972175"/>
              <a:ext cx="15875" cy="66675"/>
            </a:xfrm>
            <a:prstGeom prst="rect">
              <a:avLst/>
            </a:prstGeom>
            <a:solidFill>
              <a:srgbClr val="FDE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29" name="Freeform 489"/>
            <p:cNvSpPr>
              <a:spLocks/>
            </p:cNvSpPr>
            <p:nvPr/>
          </p:nvSpPr>
          <p:spPr bwMode="auto">
            <a:xfrm>
              <a:off x="9839325" y="6046788"/>
              <a:ext cx="68263" cy="53975"/>
            </a:xfrm>
            <a:custGeom>
              <a:avLst/>
              <a:gdLst>
                <a:gd name="T0" fmla="*/ 14 w 43"/>
                <a:gd name="T1" fmla="*/ 0 h 34"/>
                <a:gd name="T2" fmla="*/ 0 w 43"/>
                <a:gd name="T3" fmla="*/ 0 h 34"/>
                <a:gd name="T4" fmla="*/ 0 w 43"/>
                <a:gd name="T5" fmla="*/ 34 h 34"/>
                <a:gd name="T6" fmla="*/ 23 w 43"/>
                <a:gd name="T7" fmla="*/ 34 h 34"/>
                <a:gd name="T8" fmla="*/ 31 w 43"/>
                <a:gd name="T9" fmla="*/ 34 h 34"/>
                <a:gd name="T10" fmla="*/ 38 w 43"/>
                <a:gd name="T11" fmla="*/ 34 h 34"/>
                <a:gd name="T12" fmla="*/ 43 w 43"/>
                <a:gd name="T13" fmla="*/ 34 h 34"/>
                <a:gd name="T14" fmla="*/ 14 w 43"/>
                <a:gd name="T15" fmla="*/ 34 h 34"/>
                <a:gd name="T16" fmla="*/ 14 w 43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34">
                  <a:moveTo>
                    <a:pt x="14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23" y="34"/>
                  </a:lnTo>
                  <a:lnTo>
                    <a:pt x="31" y="34"/>
                  </a:lnTo>
                  <a:lnTo>
                    <a:pt x="38" y="34"/>
                  </a:lnTo>
                  <a:lnTo>
                    <a:pt x="43" y="34"/>
                  </a:lnTo>
                  <a:lnTo>
                    <a:pt x="14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BA9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30" name="Freeform 490"/>
            <p:cNvSpPr>
              <a:spLocks/>
            </p:cNvSpPr>
            <p:nvPr/>
          </p:nvSpPr>
          <p:spPr bwMode="auto">
            <a:xfrm>
              <a:off x="9839325" y="6046788"/>
              <a:ext cx="68263" cy="53975"/>
            </a:xfrm>
            <a:custGeom>
              <a:avLst/>
              <a:gdLst>
                <a:gd name="T0" fmla="*/ 14 w 43"/>
                <a:gd name="T1" fmla="*/ 0 h 34"/>
                <a:gd name="T2" fmla="*/ 0 w 43"/>
                <a:gd name="T3" fmla="*/ 0 h 34"/>
                <a:gd name="T4" fmla="*/ 0 w 43"/>
                <a:gd name="T5" fmla="*/ 34 h 34"/>
                <a:gd name="T6" fmla="*/ 23 w 43"/>
                <a:gd name="T7" fmla="*/ 34 h 34"/>
                <a:gd name="T8" fmla="*/ 31 w 43"/>
                <a:gd name="T9" fmla="*/ 34 h 34"/>
                <a:gd name="T10" fmla="*/ 38 w 43"/>
                <a:gd name="T11" fmla="*/ 34 h 34"/>
                <a:gd name="T12" fmla="*/ 43 w 43"/>
                <a:gd name="T13" fmla="*/ 34 h 34"/>
                <a:gd name="T14" fmla="*/ 14 w 43"/>
                <a:gd name="T15" fmla="*/ 34 h 34"/>
                <a:gd name="T16" fmla="*/ 14 w 43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34">
                  <a:moveTo>
                    <a:pt x="14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23" y="34"/>
                  </a:lnTo>
                  <a:lnTo>
                    <a:pt x="31" y="34"/>
                  </a:lnTo>
                  <a:lnTo>
                    <a:pt x="38" y="34"/>
                  </a:lnTo>
                  <a:lnTo>
                    <a:pt x="43" y="34"/>
                  </a:lnTo>
                  <a:lnTo>
                    <a:pt x="14" y="34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31" name="Freeform 491"/>
            <p:cNvSpPr>
              <a:spLocks/>
            </p:cNvSpPr>
            <p:nvPr/>
          </p:nvSpPr>
          <p:spPr bwMode="auto">
            <a:xfrm>
              <a:off x="9839325" y="6038850"/>
              <a:ext cx="22225" cy="7938"/>
            </a:xfrm>
            <a:custGeom>
              <a:avLst/>
              <a:gdLst>
                <a:gd name="T0" fmla="*/ 14 w 14"/>
                <a:gd name="T1" fmla="*/ 0 h 5"/>
                <a:gd name="T2" fmla="*/ 0 w 14"/>
                <a:gd name="T3" fmla="*/ 0 h 5"/>
                <a:gd name="T4" fmla="*/ 0 w 14"/>
                <a:gd name="T5" fmla="*/ 5 h 5"/>
                <a:gd name="T6" fmla="*/ 0 w 14"/>
                <a:gd name="T7" fmla="*/ 5 h 5"/>
                <a:gd name="T8" fmla="*/ 14 w 14"/>
                <a:gd name="T9" fmla="*/ 5 h 5"/>
                <a:gd name="T10" fmla="*/ 14 w 1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5">
                  <a:moveTo>
                    <a:pt x="14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14" y="5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AA9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32" name="Freeform 492"/>
            <p:cNvSpPr>
              <a:spLocks/>
            </p:cNvSpPr>
            <p:nvPr/>
          </p:nvSpPr>
          <p:spPr bwMode="auto">
            <a:xfrm>
              <a:off x="9839325" y="6038850"/>
              <a:ext cx="22225" cy="7938"/>
            </a:xfrm>
            <a:custGeom>
              <a:avLst/>
              <a:gdLst>
                <a:gd name="T0" fmla="*/ 14 w 14"/>
                <a:gd name="T1" fmla="*/ 0 h 5"/>
                <a:gd name="T2" fmla="*/ 0 w 14"/>
                <a:gd name="T3" fmla="*/ 0 h 5"/>
                <a:gd name="T4" fmla="*/ 0 w 14"/>
                <a:gd name="T5" fmla="*/ 5 h 5"/>
                <a:gd name="T6" fmla="*/ 0 w 14"/>
                <a:gd name="T7" fmla="*/ 5 h 5"/>
                <a:gd name="T8" fmla="*/ 14 w 14"/>
                <a:gd name="T9" fmla="*/ 5 h 5"/>
                <a:gd name="T10" fmla="*/ 14 w 1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5">
                  <a:moveTo>
                    <a:pt x="14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14" y="5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33" name="Freeform 493"/>
            <p:cNvSpPr>
              <a:spLocks/>
            </p:cNvSpPr>
            <p:nvPr/>
          </p:nvSpPr>
          <p:spPr bwMode="auto">
            <a:xfrm>
              <a:off x="9820275" y="5972175"/>
              <a:ext cx="41275" cy="66675"/>
            </a:xfrm>
            <a:custGeom>
              <a:avLst/>
              <a:gdLst>
                <a:gd name="T0" fmla="*/ 14 w 26"/>
                <a:gd name="T1" fmla="*/ 0 h 42"/>
                <a:gd name="T2" fmla="*/ 0 w 26"/>
                <a:gd name="T3" fmla="*/ 0 h 42"/>
                <a:gd name="T4" fmla="*/ 0 w 26"/>
                <a:gd name="T5" fmla="*/ 42 h 42"/>
                <a:gd name="T6" fmla="*/ 12 w 26"/>
                <a:gd name="T7" fmla="*/ 42 h 42"/>
                <a:gd name="T8" fmla="*/ 12 w 26"/>
                <a:gd name="T9" fmla="*/ 42 h 42"/>
                <a:gd name="T10" fmla="*/ 26 w 26"/>
                <a:gd name="T11" fmla="*/ 42 h 42"/>
                <a:gd name="T12" fmla="*/ 26 w 26"/>
                <a:gd name="T13" fmla="*/ 42 h 42"/>
                <a:gd name="T14" fmla="*/ 14 w 26"/>
                <a:gd name="T15" fmla="*/ 42 h 42"/>
                <a:gd name="T16" fmla="*/ 14 w 26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2">
                  <a:moveTo>
                    <a:pt x="14" y="0"/>
                  </a:moveTo>
                  <a:lnTo>
                    <a:pt x="0" y="0"/>
                  </a:lnTo>
                  <a:lnTo>
                    <a:pt x="0" y="42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14" y="4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BA9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34" name="Freeform 494"/>
            <p:cNvSpPr>
              <a:spLocks/>
            </p:cNvSpPr>
            <p:nvPr/>
          </p:nvSpPr>
          <p:spPr bwMode="auto">
            <a:xfrm>
              <a:off x="9820275" y="5972175"/>
              <a:ext cx="41275" cy="66675"/>
            </a:xfrm>
            <a:custGeom>
              <a:avLst/>
              <a:gdLst>
                <a:gd name="T0" fmla="*/ 14 w 26"/>
                <a:gd name="T1" fmla="*/ 0 h 42"/>
                <a:gd name="T2" fmla="*/ 0 w 26"/>
                <a:gd name="T3" fmla="*/ 0 h 42"/>
                <a:gd name="T4" fmla="*/ 0 w 26"/>
                <a:gd name="T5" fmla="*/ 42 h 42"/>
                <a:gd name="T6" fmla="*/ 12 w 26"/>
                <a:gd name="T7" fmla="*/ 42 h 42"/>
                <a:gd name="T8" fmla="*/ 12 w 26"/>
                <a:gd name="T9" fmla="*/ 42 h 42"/>
                <a:gd name="T10" fmla="*/ 26 w 26"/>
                <a:gd name="T11" fmla="*/ 42 h 42"/>
                <a:gd name="T12" fmla="*/ 26 w 26"/>
                <a:gd name="T13" fmla="*/ 42 h 42"/>
                <a:gd name="T14" fmla="*/ 14 w 26"/>
                <a:gd name="T15" fmla="*/ 42 h 42"/>
                <a:gd name="T16" fmla="*/ 14 w 26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2">
                  <a:moveTo>
                    <a:pt x="14" y="0"/>
                  </a:moveTo>
                  <a:lnTo>
                    <a:pt x="0" y="0"/>
                  </a:lnTo>
                  <a:lnTo>
                    <a:pt x="0" y="42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14" y="42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35" name="Rectangle 495"/>
            <p:cNvSpPr>
              <a:spLocks noChangeArrowheads="1"/>
            </p:cNvSpPr>
            <p:nvPr/>
          </p:nvSpPr>
          <p:spPr bwMode="auto">
            <a:xfrm>
              <a:off x="9861550" y="6035675"/>
              <a:ext cx="250825" cy="65088"/>
            </a:xfrm>
            <a:prstGeom prst="rect">
              <a:avLst/>
            </a:prstGeom>
            <a:solidFill>
              <a:srgbClr val="FBD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36" name="Rectangle 496"/>
            <p:cNvSpPr>
              <a:spLocks noChangeArrowheads="1"/>
            </p:cNvSpPr>
            <p:nvPr/>
          </p:nvSpPr>
          <p:spPr bwMode="auto">
            <a:xfrm>
              <a:off x="9861550" y="6035675"/>
              <a:ext cx="250825" cy="6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37" name="Rectangle 497"/>
            <p:cNvSpPr>
              <a:spLocks noChangeArrowheads="1"/>
            </p:cNvSpPr>
            <p:nvPr/>
          </p:nvSpPr>
          <p:spPr bwMode="auto">
            <a:xfrm>
              <a:off x="9921875" y="6035675"/>
              <a:ext cx="60325" cy="65088"/>
            </a:xfrm>
            <a:prstGeom prst="rect">
              <a:avLst/>
            </a:prstGeom>
            <a:solidFill>
              <a:srgbClr val="FDE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38" name="Rectangle 498"/>
            <p:cNvSpPr>
              <a:spLocks noChangeArrowheads="1"/>
            </p:cNvSpPr>
            <p:nvPr/>
          </p:nvSpPr>
          <p:spPr bwMode="auto">
            <a:xfrm>
              <a:off x="9921875" y="6035675"/>
              <a:ext cx="60325" cy="6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39" name="Rectangle 499"/>
            <p:cNvSpPr>
              <a:spLocks noChangeArrowheads="1"/>
            </p:cNvSpPr>
            <p:nvPr/>
          </p:nvSpPr>
          <p:spPr bwMode="auto">
            <a:xfrm>
              <a:off x="9894888" y="6035675"/>
              <a:ext cx="15875" cy="65088"/>
            </a:xfrm>
            <a:prstGeom prst="rect">
              <a:avLst/>
            </a:prstGeom>
            <a:solidFill>
              <a:srgbClr val="FDE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40" name="Rectangle 500"/>
            <p:cNvSpPr>
              <a:spLocks noChangeArrowheads="1"/>
            </p:cNvSpPr>
            <p:nvPr/>
          </p:nvSpPr>
          <p:spPr bwMode="auto">
            <a:xfrm>
              <a:off x="9894888" y="6035675"/>
              <a:ext cx="15875" cy="6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41" name="Freeform 501"/>
            <p:cNvSpPr>
              <a:spLocks noEditPoints="1"/>
            </p:cNvSpPr>
            <p:nvPr/>
          </p:nvSpPr>
          <p:spPr bwMode="auto">
            <a:xfrm>
              <a:off x="9861550" y="6038850"/>
              <a:ext cx="188913" cy="7938"/>
            </a:xfrm>
            <a:custGeom>
              <a:avLst/>
              <a:gdLst>
                <a:gd name="T0" fmla="*/ 21 w 119"/>
                <a:gd name="T1" fmla="*/ 0 h 5"/>
                <a:gd name="T2" fmla="*/ 0 w 119"/>
                <a:gd name="T3" fmla="*/ 0 h 5"/>
                <a:gd name="T4" fmla="*/ 0 w 119"/>
                <a:gd name="T5" fmla="*/ 5 h 5"/>
                <a:gd name="T6" fmla="*/ 19 w 119"/>
                <a:gd name="T7" fmla="*/ 5 h 5"/>
                <a:gd name="T8" fmla="*/ 21 w 119"/>
                <a:gd name="T9" fmla="*/ 5 h 5"/>
                <a:gd name="T10" fmla="*/ 21 w 119"/>
                <a:gd name="T11" fmla="*/ 0 h 5"/>
                <a:gd name="T12" fmla="*/ 38 w 119"/>
                <a:gd name="T13" fmla="*/ 0 h 5"/>
                <a:gd name="T14" fmla="*/ 31 w 119"/>
                <a:gd name="T15" fmla="*/ 0 h 5"/>
                <a:gd name="T16" fmla="*/ 31 w 119"/>
                <a:gd name="T17" fmla="*/ 5 h 5"/>
                <a:gd name="T18" fmla="*/ 34 w 119"/>
                <a:gd name="T19" fmla="*/ 5 h 5"/>
                <a:gd name="T20" fmla="*/ 38 w 119"/>
                <a:gd name="T21" fmla="*/ 5 h 5"/>
                <a:gd name="T22" fmla="*/ 38 w 119"/>
                <a:gd name="T23" fmla="*/ 0 h 5"/>
                <a:gd name="T24" fmla="*/ 119 w 119"/>
                <a:gd name="T25" fmla="*/ 0 h 5"/>
                <a:gd name="T26" fmla="*/ 76 w 119"/>
                <a:gd name="T27" fmla="*/ 0 h 5"/>
                <a:gd name="T28" fmla="*/ 76 w 119"/>
                <a:gd name="T29" fmla="*/ 5 h 5"/>
                <a:gd name="T30" fmla="*/ 119 w 119"/>
                <a:gd name="T31" fmla="*/ 5 h 5"/>
                <a:gd name="T32" fmla="*/ 119 w 119"/>
                <a:gd name="T3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5">
                  <a:moveTo>
                    <a:pt x="21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5"/>
                  </a:lnTo>
                  <a:lnTo>
                    <a:pt x="21" y="5"/>
                  </a:lnTo>
                  <a:lnTo>
                    <a:pt x="21" y="0"/>
                  </a:lnTo>
                  <a:close/>
                  <a:moveTo>
                    <a:pt x="38" y="0"/>
                  </a:moveTo>
                  <a:lnTo>
                    <a:pt x="31" y="0"/>
                  </a:lnTo>
                  <a:lnTo>
                    <a:pt x="31" y="5"/>
                  </a:lnTo>
                  <a:lnTo>
                    <a:pt x="34" y="5"/>
                  </a:lnTo>
                  <a:lnTo>
                    <a:pt x="38" y="5"/>
                  </a:lnTo>
                  <a:lnTo>
                    <a:pt x="38" y="0"/>
                  </a:lnTo>
                  <a:close/>
                  <a:moveTo>
                    <a:pt x="119" y="0"/>
                  </a:moveTo>
                  <a:lnTo>
                    <a:pt x="76" y="0"/>
                  </a:lnTo>
                  <a:lnTo>
                    <a:pt x="76" y="5"/>
                  </a:lnTo>
                  <a:lnTo>
                    <a:pt x="119" y="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E5C2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42" name="Freeform 502"/>
            <p:cNvSpPr>
              <a:spLocks noEditPoints="1"/>
            </p:cNvSpPr>
            <p:nvPr/>
          </p:nvSpPr>
          <p:spPr bwMode="auto">
            <a:xfrm>
              <a:off x="9861550" y="6038850"/>
              <a:ext cx="188913" cy="7938"/>
            </a:xfrm>
            <a:custGeom>
              <a:avLst/>
              <a:gdLst>
                <a:gd name="T0" fmla="*/ 21 w 119"/>
                <a:gd name="T1" fmla="*/ 0 h 5"/>
                <a:gd name="T2" fmla="*/ 0 w 119"/>
                <a:gd name="T3" fmla="*/ 0 h 5"/>
                <a:gd name="T4" fmla="*/ 0 w 119"/>
                <a:gd name="T5" fmla="*/ 5 h 5"/>
                <a:gd name="T6" fmla="*/ 19 w 119"/>
                <a:gd name="T7" fmla="*/ 5 h 5"/>
                <a:gd name="T8" fmla="*/ 21 w 119"/>
                <a:gd name="T9" fmla="*/ 5 h 5"/>
                <a:gd name="T10" fmla="*/ 21 w 119"/>
                <a:gd name="T11" fmla="*/ 0 h 5"/>
                <a:gd name="T12" fmla="*/ 38 w 119"/>
                <a:gd name="T13" fmla="*/ 0 h 5"/>
                <a:gd name="T14" fmla="*/ 31 w 119"/>
                <a:gd name="T15" fmla="*/ 0 h 5"/>
                <a:gd name="T16" fmla="*/ 31 w 119"/>
                <a:gd name="T17" fmla="*/ 5 h 5"/>
                <a:gd name="T18" fmla="*/ 34 w 119"/>
                <a:gd name="T19" fmla="*/ 5 h 5"/>
                <a:gd name="T20" fmla="*/ 38 w 119"/>
                <a:gd name="T21" fmla="*/ 5 h 5"/>
                <a:gd name="T22" fmla="*/ 38 w 119"/>
                <a:gd name="T23" fmla="*/ 0 h 5"/>
                <a:gd name="T24" fmla="*/ 119 w 119"/>
                <a:gd name="T25" fmla="*/ 0 h 5"/>
                <a:gd name="T26" fmla="*/ 76 w 119"/>
                <a:gd name="T27" fmla="*/ 0 h 5"/>
                <a:gd name="T28" fmla="*/ 76 w 119"/>
                <a:gd name="T29" fmla="*/ 5 h 5"/>
                <a:gd name="T30" fmla="*/ 119 w 119"/>
                <a:gd name="T31" fmla="*/ 5 h 5"/>
                <a:gd name="T32" fmla="*/ 119 w 119"/>
                <a:gd name="T3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5">
                  <a:moveTo>
                    <a:pt x="21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" y="5"/>
                  </a:lnTo>
                  <a:lnTo>
                    <a:pt x="21" y="5"/>
                  </a:lnTo>
                  <a:lnTo>
                    <a:pt x="21" y="0"/>
                  </a:lnTo>
                  <a:moveTo>
                    <a:pt x="38" y="0"/>
                  </a:moveTo>
                  <a:lnTo>
                    <a:pt x="31" y="0"/>
                  </a:lnTo>
                  <a:lnTo>
                    <a:pt x="31" y="5"/>
                  </a:lnTo>
                  <a:lnTo>
                    <a:pt x="34" y="5"/>
                  </a:lnTo>
                  <a:lnTo>
                    <a:pt x="38" y="5"/>
                  </a:lnTo>
                  <a:lnTo>
                    <a:pt x="38" y="0"/>
                  </a:lnTo>
                  <a:moveTo>
                    <a:pt x="119" y="0"/>
                  </a:moveTo>
                  <a:lnTo>
                    <a:pt x="76" y="0"/>
                  </a:lnTo>
                  <a:lnTo>
                    <a:pt x="76" y="5"/>
                  </a:lnTo>
                  <a:lnTo>
                    <a:pt x="119" y="5"/>
                  </a:lnTo>
                  <a:lnTo>
                    <a:pt x="1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43" name="Freeform 503"/>
            <p:cNvSpPr>
              <a:spLocks/>
            </p:cNvSpPr>
            <p:nvPr/>
          </p:nvSpPr>
          <p:spPr bwMode="auto">
            <a:xfrm>
              <a:off x="9921875" y="6038850"/>
              <a:ext cx="60325" cy="7938"/>
            </a:xfrm>
            <a:custGeom>
              <a:avLst/>
              <a:gdLst>
                <a:gd name="T0" fmla="*/ 38 w 38"/>
                <a:gd name="T1" fmla="*/ 0 h 5"/>
                <a:gd name="T2" fmla="*/ 0 w 38"/>
                <a:gd name="T3" fmla="*/ 0 h 5"/>
                <a:gd name="T4" fmla="*/ 0 w 38"/>
                <a:gd name="T5" fmla="*/ 5 h 5"/>
                <a:gd name="T6" fmla="*/ 33 w 38"/>
                <a:gd name="T7" fmla="*/ 5 h 5"/>
                <a:gd name="T8" fmla="*/ 38 w 38"/>
                <a:gd name="T9" fmla="*/ 5 h 5"/>
                <a:gd name="T10" fmla="*/ 38 w 38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5">
                  <a:moveTo>
                    <a:pt x="38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33" y="5"/>
                  </a:lnTo>
                  <a:lnTo>
                    <a:pt x="38" y="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E7D4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44" name="Freeform 504"/>
            <p:cNvSpPr>
              <a:spLocks/>
            </p:cNvSpPr>
            <p:nvPr/>
          </p:nvSpPr>
          <p:spPr bwMode="auto">
            <a:xfrm>
              <a:off x="9921875" y="6038850"/>
              <a:ext cx="60325" cy="7938"/>
            </a:xfrm>
            <a:custGeom>
              <a:avLst/>
              <a:gdLst>
                <a:gd name="T0" fmla="*/ 38 w 38"/>
                <a:gd name="T1" fmla="*/ 0 h 5"/>
                <a:gd name="T2" fmla="*/ 0 w 38"/>
                <a:gd name="T3" fmla="*/ 0 h 5"/>
                <a:gd name="T4" fmla="*/ 0 w 38"/>
                <a:gd name="T5" fmla="*/ 5 h 5"/>
                <a:gd name="T6" fmla="*/ 33 w 38"/>
                <a:gd name="T7" fmla="*/ 5 h 5"/>
                <a:gd name="T8" fmla="*/ 38 w 38"/>
                <a:gd name="T9" fmla="*/ 5 h 5"/>
                <a:gd name="T10" fmla="*/ 38 w 38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5">
                  <a:moveTo>
                    <a:pt x="38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33" y="5"/>
                  </a:lnTo>
                  <a:lnTo>
                    <a:pt x="38" y="5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45" name="Freeform 505"/>
            <p:cNvSpPr>
              <a:spLocks/>
            </p:cNvSpPr>
            <p:nvPr/>
          </p:nvSpPr>
          <p:spPr bwMode="auto">
            <a:xfrm>
              <a:off x="9894888" y="6038850"/>
              <a:ext cx="15875" cy="7938"/>
            </a:xfrm>
            <a:custGeom>
              <a:avLst/>
              <a:gdLst>
                <a:gd name="T0" fmla="*/ 10 w 10"/>
                <a:gd name="T1" fmla="*/ 0 h 5"/>
                <a:gd name="T2" fmla="*/ 0 w 10"/>
                <a:gd name="T3" fmla="*/ 0 h 5"/>
                <a:gd name="T4" fmla="*/ 0 w 10"/>
                <a:gd name="T5" fmla="*/ 5 h 5"/>
                <a:gd name="T6" fmla="*/ 8 w 10"/>
                <a:gd name="T7" fmla="*/ 5 h 5"/>
                <a:gd name="T8" fmla="*/ 10 w 10"/>
                <a:gd name="T9" fmla="*/ 5 h 5"/>
                <a:gd name="T10" fmla="*/ 10 w 10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1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7D4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46" name="Freeform 506"/>
            <p:cNvSpPr>
              <a:spLocks/>
            </p:cNvSpPr>
            <p:nvPr/>
          </p:nvSpPr>
          <p:spPr bwMode="auto">
            <a:xfrm>
              <a:off x="9894888" y="6038850"/>
              <a:ext cx="15875" cy="7938"/>
            </a:xfrm>
            <a:custGeom>
              <a:avLst/>
              <a:gdLst>
                <a:gd name="T0" fmla="*/ 10 w 10"/>
                <a:gd name="T1" fmla="*/ 0 h 5"/>
                <a:gd name="T2" fmla="*/ 0 w 10"/>
                <a:gd name="T3" fmla="*/ 0 h 5"/>
                <a:gd name="T4" fmla="*/ 0 w 10"/>
                <a:gd name="T5" fmla="*/ 5 h 5"/>
                <a:gd name="T6" fmla="*/ 8 w 10"/>
                <a:gd name="T7" fmla="*/ 5 h 5"/>
                <a:gd name="T8" fmla="*/ 10 w 10"/>
                <a:gd name="T9" fmla="*/ 5 h 5"/>
                <a:gd name="T10" fmla="*/ 10 w 10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1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47" name="Rectangle 507"/>
            <p:cNvSpPr>
              <a:spLocks noChangeArrowheads="1"/>
            </p:cNvSpPr>
            <p:nvPr/>
          </p:nvSpPr>
          <p:spPr bwMode="auto">
            <a:xfrm>
              <a:off x="9842500" y="5972175"/>
              <a:ext cx="250825" cy="66675"/>
            </a:xfrm>
            <a:prstGeom prst="rect">
              <a:avLst/>
            </a:prstGeom>
            <a:solidFill>
              <a:srgbClr val="FBD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48" name="Rectangle 508"/>
            <p:cNvSpPr>
              <a:spLocks noChangeArrowheads="1"/>
            </p:cNvSpPr>
            <p:nvPr/>
          </p:nvSpPr>
          <p:spPr bwMode="auto">
            <a:xfrm>
              <a:off x="9842500" y="5972175"/>
              <a:ext cx="250825" cy="66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49" name="Rectangle 509"/>
            <p:cNvSpPr>
              <a:spLocks noChangeArrowheads="1"/>
            </p:cNvSpPr>
            <p:nvPr/>
          </p:nvSpPr>
          <p:spPr bwMode="auto">
            <a:xfrm>
              <a:off x="9902825" y="5972175"/>
              <a:ext cx="60325" cy="66675"/>
            </a:xfrm>
            <a:prstGeom prst="rect">
              <a:avLst/>
            </a:prstGeom>
            <a:solidFill>
              <a:srgbClr val="FDE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50" name="Rectangle 510"/>
            <p:cNvSpPr>
              <a:spLocks noChangeArrowheads="1"/>
            </p:cNvSpPr>
            <p:nvPr/>
          </p:nvSpPr>
          <p:spPr bwMode="auto">
            <a:xfrm>
              <a:off x="9902825" y="5972175"/>
              <a:ext cx="60325" cy="66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51" name="Rectangle 511"/>
            <p:cNvSpPr>
              <a:spLocks noChangeArrowheads="1"/>
            </p:cNvSpPr>
            <p:nvPr/>
          </p:nvSpPr>
          <p:spPr bwMode="auto">
            <a:xfrm>
              <a:off x="9875838" y="5972175"/>
              <a:ext cx="15875" cy="66675"/>
            </a:xfrm>
            <a:prstGeom prst="rect">
              <a:avLst/>
            </a:prstGeom>
            <a:solidFill>
              <a:srgbClr val="FDE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52" name="Rectangle 512"/>
            <p:cNvSpPr>
              <a:spLocks noChangeArrowheads="1"/>
            </p:cNvSpPr>
            <p:nvPr/>
          </p:nvSpPr>
          <p:spPr bwMode="auto">
            <a:xfrm>
              <a:off x="9875838" y="5972175"/>
              <a:ext cx="15875" cy="66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53" name="Freeform 513"/>
            <p:cNvSpPr>
              <a:spLocks noEditPoints="1"/>
            </p:cNvSpPr>
            <p:nvPr/>
          </p:nvSpPr>
          <p:spPr bwMode="auto">
            <a:xfrm>
              <a:off x="9853613" y="5972175"/>
              <a:ext cx="177800" cy="9525"/>
            </a:xfrm>
            <a:custGeom>
              <a:avLst/>
              <a:gdLst>
                <a:gd name="T0" fmla="*/ 14 w 112"/>
                <a:gd name="T1" fmla="*/ 0 h 6"/>
                <a:gd name="T2" fmla="*/ 0 w 112"/>
                <a:gd name="T3" fmla="*/ 0 h 6"/>
                <a:gd name="T4" fmla="*/ 0 w 112"/>
                <a:gd name="T5" fmla="*/ 6 h 6"/>
                <a:gd name="T6" fmla="*/ 14 w 112"/>
                <a:gd name="T7" fmla="*/ 6 h 6"/>
                <a:gd name="T8" fmla="*/ 14 w 112"/>
                <a:gd name="T9" fmla="*/ 0 h 6"/>
                <a:gd name="T10" fmla="*/ 31 w 112"/>
                <a:gd name="T11" fmla="*/ 0 h 6"/>
                <a:gd name="T12" fmla="*/ 24 w 112"/>
                <a:gd name="T13" fmla="*/ 0 h 6"/>
                <a:gd name="T14" fmla="*/ 24 w 112"/>
                <a:gd name="T15" fmla="*/ 6 h 6"/>
                <a:gd name="T16" fmla="*/ 29 w 112"/>
                <a:gd name="T17" fmla="*/ 6 h 6"/>
                <a:gd name="T18" fmla="*/ 31 w 112"/>
                <a:gd name="T19" fmla="*/ 6 h 6"/>
                <a:gd name="T20" fmla="*/ 31 w 112"/>
                <a:gd name="T21" fmla="*/ 0 h 6"/>
                <a:gd name="T22" fmla="*/ 112 w 112"/>
                <a:gd name="T23" fmla="*/ 0 h 6"/>
                <a:gd name="T24" fmla="*/ 69 w 112"/>
                <a:gd name="T25" fmla="*/ 0 h 6"/>
                <a:gd name="T26" fmla="*/ 69 w 112"/>
                <a:gd name="T27" fmla="*/ 6 h 6"/>
                <a:gd name="T28" fmla="*/ 72 w 112"/>
                <a:gd name="T29" fmla="*/ 6 h 6"/>
                <a:gd name="T30" fmla="*/ 112 w 112"/>
                <a:gd name="T31" fmla="*/ 6 h 6"/>
                <a:gd name="T32" fmla="*/ 112 w 112"/>
                <a:gd name="T3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6">
                  <a:moveTo>
                    <a:pt x="14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4" y="6"/>
                  </a:lnTo>
                  <a:lnTo>
                    <a:pt x="14" y="0"/>
                  </a:lnTo>
                  <a:close/>
                  <a:moveTo>
                    <a:pt x="31" y="0"/>
                  </a:moveTo>
                  <a:lnTo>
                    <a:pt x="24" y="0"/>
                  </a:lnTo>
                  <a:lnTo>
                    <a:pt x="24" y="6"/>
                  </a:lnTo>
                  <a:lnTo>
                    <a:pt x="29" y="6"/>
                  </a:lnTo>
                  <a:lnTo>
                    <a:pt x="31" y="6"/>
                  </a:lnTo>
                  <a:lnTo>
                    <a:pt x="31" y="0"/>
                  </a:lnTo>
                  <a:close/>
                  <a:moveTo>
                    <a:pt x="112" y="0"/>
                  </a:moveTo>
                  <a:lnTo>
                    <a:pt x="69" y="0"/>
                  </a:lnTo>
                  <a:lnTo>
                    <a:pt x="69" y="6"/>
                  </a:lnTo>
                  <a:lnTo>
                    <a:pt x="72" y="6"/>
                  </a:lnTo>
                  <a:lnTo>
                    <a:pt x="112" y="6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5C2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54" name="Freeform 514"/>
            <p:cNvSpPr>
              <a:spLocks noEditPoints="1"/>
            </p:cNvSpPr>
            <p:nvPr/>
          </p:nvSpPr>
          <p:spPr bwMode="auto">
            <a:xfrm>
              <a:off x="9853613" y="5972175"/>
              <a:ext cx="177800" cy="9525"/>
            </a:xfrm>
            <a:custGeom>
              <a:avLst/>
              <a:gdLst>
                <a:gd name="T0" fmla="*/ 14 w 112"/>
                <a:gd name="T1" fmla="*/ 0 h 6"/>
                <a:gd name="T2" fmla="*/ 0 w 112"/>
                <a:gd name="T3" fmla="*/ 0 h 6"/>
                <a:gd name="T4" fmla="*/ 0 w 112"/>
                <a:gd name="T5" fmla="*/ 6 h 6"/>
                <a:gd name="T6" fmla="*/ 14 w 112"/>
                <a:gd name="T7" fmla="*/ 6 h 6"/>
                <a:gd name="T8" fmla="*/ 14 w 112"/>
                <a:gd name="T9" fmla="*/ 0 h 6"/>
                <a:gd name="T10" fmla="*/ 31 w 112"/>
                <a:gd name="T11" fmla="*/ 0 h 6"/>
                <a:gd name="T12" fmla="*/ 24 w 112"/>
                <a:gd name="T13" fmla="*/ 0 h 6"/>
                <a:gd name="T14" fmla="*/ 24 w 112"/>
                <a:gd name="T15" fmla="*/ 6 h 6"/>
                <a:gd name="T16" fmla="*/ 29 w 112"/>
                <a:gd name="T17" fmla="*/ 6 h 6"/>
                <a:gd name="T18" fmla="*/ 31 w 112"/>
                <a:gd name="T19" fmla="*/ 6 h 6"/>
                <a:gd name="T20" fmla="*/ 31 w 112"/>
                <a:gd name="T21" fmla="*/ 0 h 6"/>
                <a:gd name="T22" fmla="*/ 112 w 112"/>
                <a:gd name="T23" fmla="*/ 0 h 6"/>
                <a:gd name="T24" fmla="*/ 69 w 112"/>
                <a:gd name="T25" fmla="*/ 0 h 6"/>
                <a:gd name="T26" fmla="*/ 69 w 112"/>
                <a:gd name="T27" fmla="*/ 6 h 6"/>
                <a:gd name="T28" fmla="*/ 72 w 112"/>
                <a:gd name="T29" fmla="*/ 6 h 6"/>
                <a:gd name="T30" fmla="*/ 112 w 112"/>
                <a:gd name="T31" fmla="*/ 6 h 6"/>
                <a:gd name="T32" fmla="*/ 112 w 112"/>
                <a:gd name="T3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6">
                  <a:moveTo>
                    <a:pt x="14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4" y="6"/>
                  </a:lnTo>
                  <a:lnTo>
                    <a:pt x="14" y="0"/>
                  </a:lnTo>
                  <a:moveTo>
                    <a:pt x="31" y="0"/>
                  </a:moveTo>
                  <a:lnTo>
                    <a:pt x="24" y="0"/>
                  </a:lnTo>
                  <a:lnTo>
                    <a:pt x="24" y="6"/>
                  </a:lnTo>
                  <a:lnTo>
                    <a:pt x="29" y="6"/>
                  </a:lnTo>
                  <a:lnTo>
                    <a:pt x="31" y="6"/>
                  </a:lnTo>
                  <a:lnTo>
                    <a:pt x="31" y="0"/>
                  </a:lnTo>
                  <a:moveTo>
                    <a:pt x="112" y="0"/>
                  </a:moveTo>
                  <a:lnTo>
                    <a:pt x="69" y="0"/>
                  </a:lnTo>
                  <a:lnTo>
                    <a:pt x="69" y="6"/>
                  </a:lnTo>
                  <a:lnTo>
                    <a:pt x="72" y="6"/>
                  </a:lnTo>
                  <a:lnTo>
                    <a:pt x="112" y="6"/>
                  </a:lnTo>
                  <a:lnTo>
                    <a:pt x="1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55" name="Freeform 515"/>
            <p:cNvSpPr>
              <a:spLocks/>
            </p:cNvSpPr>
            <p:nvPr/>
          </p:nvSpPr>
          <p:spPr bwMode="auto">
            <a:xfrm>
              <a:off x="9902825" y="5972175"/>
              <a:ext cx="60325" cy="9525"/>
            </a:xfrm>
            <a:custGeom>
              <a:avLst/>
              <a:gdLst>
                <a:gd name="T0" fmla="*/ 38 w 38"/>
                <a:gd name="T1" fmla="*/ 0 h 6"/>
                <a:gd name="T2" fmla="*/ 0 w 38"/>
                <a:gd name="T3" fmla="*/ 0 h 6"/>
                <a:gd name="T4" fmla="*/ 0 w 38"/>
                <a:gd name="T5" fmla="*/ 6 h 6"/>
                <a:gd name="T6" fmla="*/ 5 w 38"/>
                <a:gd name="T7" fmla="*/ 6 h 6"/>
                <a:gd name="T8" fmla="*/ 38 w 38"/>
                <a:gd name="T9" fmla="*/ 6 h 6"/>
                <a:gd name="T10" fmla="*/ 38 w 38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6">
                  <a:moveTo>
                    <a:pt x="38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5" y="6"/>
                  </a:lnTo>
                  <a:lnTo>
                    <a:pt x="38" y="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E7D4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56" name="Freeform 516"/>
            <p:cNvSpPr>
              <a:spLocks/>
            </p:cNvSpPr>
            <p:nvPr/>
          </p:nvSpPr>
          <p:spPr bwMode="auto">
            <a:xfrm>
              <a:off x="9902825" y="5972175"/>
              <a:ext cx="60325" cy="9525"/>
            </a:xfrm>
            <a:custGeom>
              <a:avLst/>
              <a:gdLst>
                <a:gd name="T0" fmla="*/ 38 w 38"/>
                <a:gd name="T1" fmla="*/ 0 h 6"/>
                <a:gd name="T2" fmla="*/ 0 w 38"/>
                <a:gd name="T3" fmla="*/ 0 h 6"/>
                <a:gd name="T4" fmla="*/ 0 w 38"/>
                <a:gd name="T5" fmla="*/ 6 h 6"/>
                <a:gd name="T6" fmla="*/ 5 w 38"/>
                <a:gd name="T7" fmla="*/ 6 h 6"/>
                <a:gd name="T8" fmla="*/ 38 w 38"/>
                <a:gd name="T9" fmla="*/ 6 h 6"/>
                <a:gd name="T10" fmla="*/ 38 w 38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6">
                  <a:moveTo>
                    <a:pt x="38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5" y="6"/>
                  </a:lnTo>
                  <a:lnTo>
                    <a:pt x="38" y="6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57" name="Freeform 517"/>
            <p:cNvSpPr>
              <a:spLocks/>
            </p:cNvSpPr>
            <p:nvPr/>
          </p:nvSpPr>
          <p:spPr bwMode="auto">
            <a:xfrm>
              <a:off x="9875838" y="5972175"/>
              <a:ext cx="15875" cy="9525"/>
            </a:xfrm>
            <a:custGeom>
              <a:avLst/>
              <a:gdLst>
                <a:gd name="T0" fmla="*/ 10 w 10"/>
                <a:gd name="T1" fmla="*/ 0 h 6"/>
                <a:gd name="T2" fmla="*/ 0 w 10"/>
                <a:gd name="T3" fmla="*/ 0 h 6"/>
                <a:gd name="T4" fmla="*/ 0 w 10"/>
                <a:gd name="T5" fmla="*/ 6 h 6"/>
                <a:gd name="T6" fmla="*/ 5 w 10"/>
                <a:gd name="T7" fmla="*/ 6 h 6"/>
                <a:gd name="T8" fmla="*/ 10 w 10"/>
                <a:gd name="T9" fmla="*/ 6 h 6"/>
                <a:gd name="T10" fmla="*/ 10 w 10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1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5" y="6"/>
                  </a:lnTo>
                  <a:lnTo>
                    <a:pt x="10" y="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7D4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58" name="Freeform 518"/>
            <p:cNvSpPr>
              <a:spLocks/>
            </p:cNvSpPr>
            <p:nvPr/>
          </p:nvSpPr>
          <p:spPr bwMode="auto">
            <a:xfrm>
              <a:off x="9875838" y="5972175"/>
              <a:ext cx="15875" cy="9525"/>
            </a:xfrm>
            <a:custGeom>
              <a:avLst/>
              <a:gdLst>
                <a:gd name="T0" fmla="*/ 10 w 10"/>
                <a:gd name="T1" fmla="*/ 0 h 6"/>
                <a:gd name="T2" fmla="*/ 0 w 10"/>
                <a:gd name="T3" fmla="*/ 0 h 6"/>
                <a:gd name="T4" fmla="*/ 0 w 10"/>
                <a:gd name="T5" fmla="*/ 6 h 6"/>
                <a:gd name="T6" fmla="*/ 5 w 10"/>
                <a:gd name="T7" fmla="*/ 6 h 6"/>
                <a:gd name="T8" fmla="*/ 10 w 10"/>
                <a:gd name="T9" fmla="*/ 6 h 6"/>
                <a:gd name="T10" fmla="*/ 10 w 10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1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5" y="6"/>
                  </a:lnTo>
                  <a:lnTo>
                    <a:pt x="10" y="6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59" name="Rectangle 519"/>
            <p:cNvSpPr>
              <a:spLocks noChangeArrowheads="1"/>
            </p:cNvSpPr>
            <p:nvPr/>
          </p:nvSpPr>
          <p:spPr bwMode="auto">
            <a:xfrm>
              <a:off x="9850438" y="5907088"/>
              <a:ext cx="254000" cy="65088"/>
            </a:xfrm>
            <a:prstGeom prst="rect">
              <a:avLst/>
            </a:prstGeom>
            <a:solidFill>
              <a:srgbClr val="FBD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60" name="Rectangle 520"/>
            <p:cNvSpPr>
              <a:spLocks noChangeArrowheads="1"/>
            </p:cNvSpPr>
            <p:nvPr/>
          </p:nvSpPr>
          <p:spPr bwMode="auto">
            <a:xfrm>
              <a:off x="9850438" y="5907088"/>
              <a:ext cx="254000" cy="6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61" name="Rectangle 521"/>
            <p:cNvSpPr>
              <a:spLocks noChangeArrowheads="1"/>
            </p:cNvSpPr>
            <p:nvPr/>
          </p:nvSpPr>
          <p:spPr bwMode="auto">
            <a:xfrm>
              <a:off x="9910763" y="5907088"/>
              <a:ext cx="60325" cy="65088"/>
            </a:xfrm>
            <a:prstGeom prst="rect">
              <a:avLst/>
            </a:prstGeom>
            <a:solidFill>
              <a:srgbClr val="FDE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62" name="Rectangle 522"/>
            <p:cNvSpPr>
              <a:spLocks noChangeArrowheads="1"/>
            </p:cNvSpPr>
            <p:nvPr/>
          </p:nvSpPr>
          <p:spPr bwMode="auto">
            <a:xfrm>
              <a:off x="9886950" y="5907088"/>
              <a:ext cx="12700" cy="65088"/>
            </a:xfrm>
            <a:prstGeom prst="rect">
              <a:avLst/>
            </a:prstGeom>
            <a:solidFill>
              <a:srgbClr val="FDE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63" name="Freeform 523"/>
            <p:cNvSpPr>
              <a:spLocks/>
            </p:cNvSpPr>
            <p:nvPr/>
          </p:nvSpPr>
          <p:spPr bwMode="auto">
            <a:xfrm>
              <a:off x="10050463" y="6046788"/>
              <a:ext cx="61913" cy="53975"/>
            </a:xfrm>
            <a:custGeom>
              <a:avLst/>
              <a:gdLst>
                <a:gd name="T0" fmla="*/ 14 w 39"/>
                <a:gd name="T1" fmla="*/ 0 h 34"/>
                <a:gd name="T2" fmla="*/ 0 w 39"/>
                <a:gd name="T3" fmla="*/ 0 h 34"/>
                <a:gd name="T4" fmla="*/ 0 w 39"/>
                <a:gd name="T5" fmla="*/ 34 h 34"/>
                <a:gd name="T6" fmla="*/ 22 w 39"/>
                <a:gd name="T7" fmla="*/ 34 h 34"/>
                <a:gd name="T8" fmla="*/ 31 w 39"/>
                <a:gd name="T9" fmla="*/ 34 h 34"/>
                <a:gd name="T10" fmla="*/ 38 w 39"/>
                <a:gd name="T11" fmla="*/ 34 h 34"/>
                <a:gd name="T12" fmla="*/ 39 w 39"/>
                <a:gd name="T13" fmla="*/ 34 h 34"/>
                <a:gd name="T14" fmla="*/ 14 w 39"/>
                <a:gd name="T15" fmla="*/ 34 h 34"/>
                <a:gd name="T16" fmla="*/ 14 w 39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4">
                  <a:moveTo>
                    <a:pt x="14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22" y="34"/>
                  </a:lnTo>
                  <a:lnTo>
                    <a:pt x="31" y="34"/>
                  </a:lnTo>
                  <a:lnTo>
                    <a:pt x="38" y="34"/>
                  </a:lnTo>
                  <a:lnTo>
                    <a:pt x="39" y="34"/>
                  </a:lnTo>
                  <a:lnTo>
                    <a:pt x="14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BA9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64" name="Freeform 524"/>
            <p:cNvSpPr>
              <a:spLocks/>
            </p:cNvSpPr>
            <p:nvPr/>
          </p:nvSpPr>
          <p:spPr bwMode="auto">
            <a:xfrm>
              <a:off x="10050463" y="6046788"/>
              <a:ext cx="61913" cy="53975"/>
            </a:xfrm>
            <a:custGeom>
              <a:avLst/>
              <a:gdLst>
                <a:gd name="T0" fmla="*/ 14 w 39"/>
                <a:gd name="T1" fmla="*/ 0 h 34"/>
                <a:gd name="T2" fmla="*/ 0 w 39"/>
                <a:gd name="T3" fmla="*/ 0 h 34"/>
                <a:gd name="T4" fmla="*/ 0 w 39"/>
                <a:gd name="T5" fmla="*/ 34 h 34"/>
                <a:gd name="T6" fmla="*/ 22 w 39"/>
                <a:gd name="T7" fmla="*/ 34 h 34"/>
                <a:gd name="T8" fmla="*/ 31 w 39"/>
                <a:gd name="T9" fmla="*/ 34 h 34"/>
                <a:gd name="T10" fmla="*/ 38 w 39"/>
                <a:gd name="T11" fmla="*/ 34 h 34"/>
                <a:gd name="T12" fmla="*/ 39 w 39"/>
                <a:gd name="T13" fmla="*/ 34 h 34"/>
                <a:gd name="T14" fmla="*/ 14 w 39"/>
                <a:gd name="T15" fmla="*/ 34 h 34"/>
                <a:gd name="T16" fmla="*/ 14 w 39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4">
                  <a:moveTo>
                    <a:pt x="14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22" y="34"/>
                  </a:lnTo>
                  <a:lnTo>
                    <a:pt x="31" y="34"/>
                  </a:lnTo>
                  <a:lnTo>
                    <a:pt x="38" y="34"/>
                  </a:lnTo>
                  <a:lnTo>
                    <a:pt x="39" y="34"/>
                  </a:lnTo>
                  <a:lnTo>
                    <a:pt x="14" y="34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65" name="Rectangle 525"/>
            <p:cNvSpPr>
              <a:spLocks noChangeArrowheads="1"/>
            </p:cNvSpPr>
            <p:nvPr/>
          </p:nvSpPr>
          <p:spPr bwMode="auto">
            <a:xfrm>
              <a:off x="10050463" y="6038850"/>
              <a:ext cx="22225" cy="7938"/>
            </a:xfrm>
            <a:prstGeom prst="rect">
              <a:avLst/>
            </a:prstGeom>
            <a:solidFill>
              <a:srgbClr val="AA9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66" name="Rectangle 526"/>
            <p:cNvSpPr>
              <a:spLocks noChangeArrowheads="1"/>
            </p:cNvSpPr>
            <p:nvPr/>
          </p:nvSpPr>
          <p:spPr bwMode="auto">
            <a:xfrm>
              <a:off x="10050463" y="6038850"/>
              <a:ext cx="22225" cy="7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67" name="Freeform 527"/>
            <p:cNvSpPr>
              <a:spLocks/>
            </p:cNvSpPr>
            <p:nvPr/>
          </p:nvSpPr>
          <p:spPr bwMode="auto">
            <a:xfrm>
              <a:off x="10031413" y="5981700"/>
              <a:ext cx="41275" cy="57150"/>
            </a:xfrm>
            <a:custGeom>
              <a:avLst/>
              <a:gdLst>
                <a:gd name="T0" fmla="*/ 14 w 26"/>
                <a:gd name="T1" fmla="*/ 0 h 36"/>
                <a:gd name="T2" fmla="*/ 0 w 26"/>
                <a:gd name="T3" fmla="*/ 0 h 36"/>
                <a:gd name="T4" fmla="*/ 0 w 26"/>
                <a:gd name="T5" fmla="*/ 36 h 36"/>
                <a:gd name="T6" fmla="*/ 12 w 26"/>
                <a:gd name="T7" fmla="*/ 36 h 36"/>
                <a:gd name="T8" fmla="*/ 26 w 26"/>
                <a:gd name="T9" fmla="*/ 36 h 36"/>
                <a:gd name="T10" fmla="*/ 14 w 26"/>
                <a:gd name="T11" fmla="*/ 36 h 36"/>
                <a:gd name="T12" fmla="*/ 14 w 26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6">
                  <a:moveTo>
                    <a:pt x="14" y="0"/>
                  </a:moveTo>
                  <a:lnTo>
                    <a:pt x="0" y="0"/>
                  </a:lnTo>
                  <a:lnTo>
                    <a:pt x="0" y="36"/>
                  </a:lnTo>
                  <a:lnTo>
                    <a:pt x="12" y="36"/>
                  </a:lnTo>
                  <a:lnTo>
                    <a:pt x="26" y="36"/>
                  </a:lnTo>
                  <a:lnTo>
                    <a:pt x="14" y="3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BA9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68" name="Freeform 528"/>
            <p:cNvSpPr>
              <a:spLocks/>
            </p:cNvSpPr>
            <p:nvPr/>
          </p:nvSpPr>
          <p:spPr bwMode="auto">
            <a:xfrm>
              <a:off x="10031413" y="5981700"/>
              <a:ext cx="41275" cy="57150"/>
            </a:xfrm>
            <a:custGeom>
              <a:avLst/>
              <a:gdLst>
                <a:gd name="T0" fmla="*/ 14 w 26"/>
                <a:gd name="T1" fmla="*/ 0 h 36"/>
                <a:gd name="T2" fmla="*/ 0 w 26"/>
                <a:gd name="T3" fmla="*/ 0 h 36"/>
                <a:gd name="T4" fmla="*/ 0 w 26"/>
                <a:gd name="T5" fmla="*/ 36 h 36"/>
                <a:gd name="T6" fmla="*/ 12 w 26"/>
                <a:gd name="T7" fmla="*/ 36 h 36"/>
                <a:gd name="T8" fmla="*/ 26 w 26"/>
                <a:gd name="T9" fmla="*/ 36 h 36"/>
                <a:gd name="T10" fmla="*/ 14 w 26"/>
                <a:gd name="T11" fmla="*/ 36 h 36"/>
                <a:gd name="T12" fmla="*/ 14 w 26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6">
                  <a:moveTo>
                    <a:pt x="14" y="0"/>
                  </a:moveTo>
                  <a:lnTo>
                    <a:pt x="0" y="0"/>
                  </a:lnTo>
                  <a:lnTo>
                    <a:pt x="0" y="36"/>
                  </a:lnTo>
                  <a:lnTo>
                    <a:pt x="12" y="36"/>
                  </a:lnTo>
                  <a:lnTo>
                    <a:pt x="26" y="36"/>
                  </a:lnTo>
                  <a:lnTo>
                    <a:pt x="14" y="36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69" name="Rectangle 529"/>
            <p:cNvSpPr>
              <a:spLocks noChangeArrowheads="1"/>
            </p:cNvSpPr>
            <p:nvPr/>
          </p:nvSpPr>
          <p:spPr bwMode="auto">
            <a:xfrm>
              <a:off x="10031413" y="5972175"/>
              <a:ext cx="22225" cy="9525"/>
            </a:xfrm>
            <a:prstGeom prst="rect">
              <a:avLst/>
            </a:prstGeom>
            <a:solidFill>
              <a:srgbClr val="AA9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70" name="Rectangle 530"/>
            <p:cNvSpPr>
              <a:spLocks noChangeArrowheads="1"/>
            </p:cNvSpPr>
            <p:nvPr/>
          </p:nvSpPr>
          <p:spPr bwMode="auto">
            <a:xfrm>
              <a:off x="10031413" y="5972175"/>
              <a:ext cx="22225" cy="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71" name="Freeform 531"/>
            <p:cNvSpPr>
              <a:spLocks/>
            </p:cNvSpPr>
            <p:nvPr/>
          </p:nvSpPr>
          <p:spPr bwMode="auto">
            <a:xfrm>
              <a:off x="10031413" y="5907088"/>
              <a:ext cx="30163" cy="65088"/>
            </a:xfrm>
            <a:custGeom>
              <a:avLst/>
              <a:gdLst>
                <a:gd name="T0" fmla="*/ 19 w 19"/>
                <a:gd name="T1" fmla="*/ 0 h 41"/>
                <a:gd name="T2" fmla="*/ 7 w 19"/>
                <a:gd name="T3" fmla="*/ 0 h 41"/>
                <a:gd name="T4" fmla="*/ 7 w 19"/>
                <a:gd name="T5" fmla="*/ 41 h 41"/>
                <a:gd name="T6" fmla="*/ 0 w 19"/>
                <a:gd name="T7" fmla="*/ 41 h 41"/>
                <a:gd name="T8" fmla="*/ 0 w 19"/>
                <a:gd name="T9" fmla="*/ 41 h 41"/>
                <a:gd name="T10" fmla="*/ 14 w 19"/>
                <a:gd name="T11" fmla="*/ 41 h 41"/>
                <a:gd name="T12" fmla="*/ 14 w 19"/>
                <a:gd name="T13" fmla="*/ 41 h 41"/>
                <a:gd name="T14" fmla="*/ 19 w 19"/>
                <a:gd name="T15" fmla="*/ 41 h 41"/>
                <a:gd name="T16" fmla="*/ 19 w 19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41">
                  <a:moveTo>
                    <a:pt x="19" y="0"/>
                  </a:moveTo>
                  <a:lnTo>
                    <a:pt x="7" y="0"/>
                  </a:lnTo>
                  <a:lnTo>
                    <a:pt x="7" y="41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9" y="4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BA9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72" name="Freeform 532"/>
            <p:cNvSpPr>
              <a:spLocks/>
            </p:cNvSpPr>
            <p:nvPr/>
          </p:nvSpPr>
          <p:spPr bwMode="auto">
            <a:xfrm>
              <a:off x="10031413" y="5907088"/>
              <a:ext cx="30163" cy="65088"/>
            </a:xfrm>
            <a:custGeom>
              <a:avLst/>
              <a:gdLst>
                <a:gd name="T0" fmla="*/ 19 w 19"/>
                <a:gd name="T1" fmla="*/ 0 h 41"/>
                <a:gd name="T2" fmla="*/ 7 w 19"/>
                <a:gd name="T3" fmla="*/ 0 h 41"/>
                <a:gd name="T4" fmla="*/ 7 w 19"/>
                <a:gd name="T5" fmla="*/ 41 h 41"/>
                <a:gd name="T6" fmla="*/ 0 w 19"/>
                <a:gd name="T7" fmla="*/ 41 h 41"/>
                <a:gd name="T8" fmla="*/ 0 w 19"/>
                <a:gd name="T9" fmla="*/ 41 h 41"/>
                <a:gd name="T10" fmla="*/ 14 w 19"/>
                <a:gd name="T11" fmla="*/ 41 h 41"/>
                <a:gd name="T12" fmla="*/ 14 w 19"/>
                <a:gd name="T13" fmla="*/ 41 h 41"/>
                <a:gd name="T14" fmla="*/ 19 w 19"/>
                <a:gd name="T15" fmla="*/ 41 h 41"/>
                <a:gd name="T16" fmla="*/ 19 w 19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41">
                  <a:moveTo>
                    <a:pt x="19" y="0"/>
                  </a:moveTo>
                  <a:lnTo>
                    <a:pt x="7" y="0"/>
                  </a:lnTo>
                  <a:lnTo>
                    <a:pt x="7" y="41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9" y="4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73" name="Rectangle 533"/>
            <p:cNvSpPr>
              <a:spLocks noChangeArrowheads="1"/>
            </p:cNvSpPr>
            <p:nvPr/>
          </p:nvSpPr>
          <p:spPr bwMode="auto">
            <a:xfrm>
              <a:off x="10072688" y="6035675"/>
              <a:ext cx="250825" cy="65088"/>
            </a:xfrm>
            <a:prstGeom prst="rect">
              <a:avLst/>
            </a:prstGeom>
            <a:solidFill>
              <a:srgbClr val="FBD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74" name="Rectangle 534"/>
            <p:cNvSpPr>
              <a:spLocks noChangeArrowheads="1"/>
            </p:cNvSpPr>
            <p:nvPr/>
          </p:nvSpPr>
          <p:spPr bwMode="auto">
            <a:xfrm>
              <a:off x="10072688" y="6035675"/>
              <a:ext cx="250825" cy="6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75" name="Rectangle 535"/>
            <p:cNvSpPr>
              <a:spLocks noChangeArrowheads="1"/>
            </p:cNvSpPr>
            <p:nvPr/>
          </p:nvSpPr>
          <p:spPr bwMode="auto">
            <a:xfrm>
              <a:off x="10131425" y="6035675"/>
              <a:ext cx="60325" cy="65088"/>
            </a:xfrm>
            <a:prstGeom prst="rect">
              <a:avLst/>
            </a:prstGeom>
            <a:solidFill>
              <a:srgbClr val="FDE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76" name="Rectangle 536"/>
            <p:cNvSpPr>
              <a:spLocks noChangeArrowheads="1"/>
            </p:cNvSpPr>
            <p:nvPr/>
          </p:nvSpPr>
          <p:spPr bwMode="auto">
            <a:xfrm>
              <a:off x="10131425" y="6035675"/>
              <a:ext cx="60325" cy="6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77" name="Rectangle 537"/>
            <p:cNvSpPr>
              <a:spLocks noChangeArrowheads="1"/>
            </p:cNvSpPr>
            <p:nvPr/>
          </p:nvSpPr>
          <p:spPr bwMode="auto">
            <a:xfrm>
              <a:off x="10104438" y="6035675"/>
              <a:ext cx="17463" cy="65088"/>
            </a:xfrm>
            <a:prstGeom prst="rect">
              <a:avLst/>
            </a:prstGeom>
            <a:solidFill>
              <a:srgbClr val="FDE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78" name="Rectangle 538"/>
            <p:cNvSpPr>
              <a:spLocks noChangeArrowheads="1"/>
            </p:cNvSpPr>
            <p:nvPr/>
          </p:nvSpPr>
          <p:spPr bwMode="auto">
            <a:xfrm>
              <a:off x="10104438" y="6035675"/>
              <a:ext cx="17463" cy="6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79" name="Freeform 539"/>
            <p:cNvSpPr>
              <a:spLocks noEditPoints="1"/>
            </p:cNvSpPr>
            <p:nvPr/>
          </p:nvSpPr>
          <p:spPr bwMode="auto">
            <a:xfrm>
              <a:off x="10072688" y="6038850"/>
              <a:ext cx="146050" cy="7938"/>
            </a:xfrm>
            <a:custGeom>
              <a:avLst/>
              <a:gdLst>
                <a:gd name="T0" fmla="*/ 12 w 54"/>
                <a:gd name="T1" fmla="*/ 0 h 3"/>
                <a:gd name="T2" fmla="*/ 0 w 54"/>
                <a:gd name="T3" fmla="*/ 0 h 3"/>
                <a:gd name="T4" fmla="*/ 0 w 54"/>
                <a:gd name="T5" fmla="*/ 3 h 3"/>
                <a:gd name="T6" fmla="*/ 11 w 54"/>
                <a:gd name="T7" fmla="*/ 3 h 3"/>
                <a:gd name="T8" fmla="*/ 12 w 54"/>
                <a:gd name="T9" fmla="*/ 3 h 3"/>
                <a:gd name="T10" fmla="*/ 12 w 54"/>
                <a:gd name="T11" fmla="*/ 0 h 3"/>
                <a:gd name="T12" fmla="*/ 22 w 54"/>
                <a:gd name="T13" fmla="*/ 0 h 3"/>
                <a:gd name="T14" fmla="*/ 18 w 54"/>
                <a:gd name="T15" fmla="*/ 0 h 3"/>
                <a:gd name="T16" fmla="*/ 18 w 54"/>
                <a:gd name="T17" fmla="*/ 3 h 3"/>
                <a:gd name="T18" fmla="*/ 20 w 54"/>
                <a:gd name="T19" fmla="*/ 3 h 3"/>
                <a:gd name="T20" fmla="*/ 22 w 54"/>
                <a:gd name="T21" fmla="*/ 3 h 3"/>
                <a:gd name="T22" fmla="*/ 22 w 54"/>
                <a:gd name="T23" fmla="*/ 0 h 3"/>
                <a:gd name="T24" fmla="*/ 52 w 54"/>
                <a:gd name="T25" fmla="*/ 0 h 3"/>
                <a:gd name="T26" fmla="*/ 44 w 54"/>
                <a:gd name="T27" fmla="*/ 0 h 3"/>
                <a:gd name="T28" fmla="*/ 44 w 54"/>
                <a:gd name="T29" fmla="*/ 3 h 3"/>
                <a:gd name="T30" fmla="*/ 54 w 54"/>
                <a:gd name="T31" fmla="*/ 3 h 3"/>
                <a:gd name="T32" fmla="*/ 52 w 54"/>
                <a:gd name="T3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3">
                  <a:moveTo>
                    <a:pt x="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22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0"/>
                    <a:pt x="22" y="0"/>
                    <a:pt x="22" y="0"/>
                  </a:cubicBezTo>
                  <a:moveTo>
                    <a:pt x="5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3" y="2"/>
                    <a:pt x="52" y="1"/>
                    <a:pt x="52" y="0"/>
                  </a:cubicBezTo>
                </a:path>
              </a:pathLst>
            </a:custGeom>
            <a:solidFill>
              <a:srgbClr val="E5C2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80" name="Freeform 540"/>
            <p:cNvSpPr>
              <a:spLocks/>
            </p:cNvSpPr>
            <p:nvPr/>
          </p:nvSpPr>
          <p:spPr bwMode="auto">
            <a:xfrm>
              <a:off x="10131425" y="6038850"/>
              <a:ext cx="60325" cy="7938"/>
            </a:xfrm>
            <a:custGeom>
              <a:avLst/>
              <a:gdLst>
                <a:gd name="T0" fmla="*/ 38 w 38"/>
                <a:gd name="T1" fmla="*/ 0 h 5"/>
                <a:gd name="T2" fmla="*/ 0 w 38"/>
                <a:gd name="T3" fmla="*/ 0 h 5"/>
                <a:gd name="T4" fmla="*/ 0 w 38"/>
                <a:gd name="T5" fmla="*/ 5 h 5"/>
                <a:gd name="T6" fmla="*/ 33 w 38"/>
                <a:gd name="T7" fmla="*/ 5 h 5"/>
                <a:gd name="T8" fmla="*/ 38 w 38"/>
                <a:gd name="T9" fmla="*/ 5 h 5"/>
                <a:gd name="T10" fmla="*/ 38 w 38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5">
                  <a:moveTo>
                    <a:pt x="38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33" y="5"/>
                  </a:lnTo>
                  <a:lnTo>
                    <a:pt x="38" y="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E7D4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81" name="Freeform 541"/>
            <p:cNvSpPr>
              <a:spLocks/>
            </p:cNvSpPr>
            <p:nvPr/>
          </p:nvSpPr>
          <p:spPr bwMode="auto">
            <a:xfrm>
              <a:off x="10131425" y="6038850"/>
              <a:ext cx="60325" cy="7938"/>
            </a:xfrm>
            <a:custGeom>
              <a:avLst/>
              <a:gdLst>
                <a:gd name="T0" fmla="*/ 38 w 38"/>
                <a:gd name="T1" fmla="*/ 0 h 5"/>
                <a:gd name="T2" fmla="*/ 0 w 38"/>
                <a:gd name="T3" fmla="*/ 0 h 5"/>
                <a:gd name="T4" fmla="*/ 0 w 38"/>
                <a:gd name="T5" fmla="*/ 5 h 5"/>
                <a:gd name="T6" fmla="*/ 33 w 38"/>
                <a:gd name="T7" fmla="*/ 5 h 5"/>
                <a:gd name="T8" fmla="*/ 38 w 38"/>
                <a:gd name="T9" fmla="*/ 5 h 5"/>
                <a:gd name="T10" fmla="*/ 38 w 38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5">
                  <a:moveTo>
                    <a:pt x="38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33" y="5"/>
                  </a:lnTo>
                  <a:lnTo>
                    <a:pt x="38" y="5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82" name="Freeform 542"/>
            <p:cNvSpPr>
              <a:spLocks/>
            </p:cNvSpPr>
            <p:nvPr/>
          </p:nvSpPr>
          <p:spPr bwMode="auto">
            <a:xfrm>
              <a:off x="10104438" y="6038850"/>
              <a:ext cx="17463" cy="7938"/>
            </a:xfrm>
            <a:custGeom>
              <a:avLst/>
              <a:gdLst>
                <a:gd name="T0" fmla="*/ 11 w 11"/>
                <a:gd name="T1" fmla="*/ 0 h 5"/>
                <a:gd name="T2" fmla="*/ 0 w 11"/>
                <a:gd name="T3" fmla="*/ 0 h 5"/>
                <a:gd name="T4" fmla="*/ 0 w 11"/>
                <a:gd name="T5" fmla="*/ 5 h 5"/>
                <a:gd name="T6" fmla="*/ 9 w 11"/>
                <a:gd name="T7" fmla="*/ 5 h 5"/>
                <a:gd name="T8" fmla="*/ 11 w 11"/>
                <a:gd name="T9" fmla="*/ 5 h 5"/>
                <a:gd name="T10" fmla="*/ 11 w 11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5">
                  <a:moveTo>
                    <a:pt x="11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7D4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83" name="Freeform 543"/>
            <p:cNvSpPr>
              <a:spLocks/>
            </p:cNvSpPr>
            <p:nvPr/>
          </p:nvSpPr>
          <p:spPr bwMode="auto">
            <a:xfrm>
              <a:off x="10104438" y="6038850"/>
              <a:ext cx="17463" cy="7938"/>
            </a:xfrm>
            <a:custGeom>
              <a:avLst/>
              <a:gdLst>
                <a:gd name="T0" fmla="*/ 11 w 11"/>
                <a:gd name="T1" fmla="*/ 0 h 5"/>
                <a:gd name="T2" fmla="*/ 0 w 11"/>
                <a:gd name="T3" fmla="*/ 0 h 5"/>
                <a:gd name="T4" fmla="*/ 0 w 11"/>
                <a:gd name="T5" fmla="*/ 5 h 5"/>
                <a:gd name="T6" fmla="*/ 9 w 11"/>
                <a:gd name="T7" fmla="*/ 5 h 5"/>
                <a:gd name="T8" fmla="*/ 11 w 11"/>
                <a:gd name="T9" fmla="*/ 5 h 5"/>
                <a:gd name="T10" fmla="*/ 11 w 11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5">
                  <a:moveTo>
                    <a:pt x="11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84" name="Rectangle 544"/>
            <p:cNvSpPr>
              <a:spLocks noChangeArrowheads="1"/>
            </p:cNvSpPr>
            <p:nvPr/>
          </p:nvSpPr>
          <p:spPr bwMode="auto">
            <a:xfrm>
              <a:off x="10053638" y="5972175"/>
              <a:ext cx="250825" cy="66675"/>
            </a:xfrm>
            <a:prstGeom prst="rect">
              <a:avLst/>
            </a:prstGeom>
            <a:solidFill>
              <a:srgbClr val="FBD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85" name="Rectangle 545"/>
            <p:cNvSpPr>
              <a:spLocks noChangeArrowheads="1"/>
            </p:cNvSpPr>
            <p:nvPr/>
          </p:nvSpPr>
          <p:spPr bwMode="auto">
            <a:xfrm>
              <a:off x="10053638" y="5972175"/>
              <a:ext cx="250825" cy="66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86" name="Rectangle 546"/>
            <p:cNvSpPr>
              <a:spLocks noChangeArrowheads="1"/>
            </p:cNvSpPr>
            <p:nvPr/>
          </p:nvSpPr>
          <p:spPr bwMode="auto">
            <a:xfrm>
              <a:off x="10112375" y="5972175"/>
              <a:ext cx="60325" cy="66675"/>
            </a:xfrm>
            <a:prstGeom prst="rect">
              <a:avLst/>
            </a:prstGeom>
            <a:solidFill>
              <a:srgbClr val="FDE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87" name="Rectangle 547"/>
            <p:cNvSpPr>
              <a:spLocks noChangeArrowheads="1"/>
            </p:cNvSpPr>
            <p:nvPr/>
          </p:nvSpPr>
          <p:spPr bwMode="auto">
            <a:xfrm>
              <a:off x="10112375" y="5972175"/>
              <a:ext cx="60325" cy="66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88" name="Rectangle 548"/>
            <p:cNvSpPr>
              <a:spLocks noChangeArrowheads="1"/>
            </p:cNvSpPr>
            <p:nvPr/>
          </p:nvSpPr>
          <p:spPr bwMode="auto">
            <a:xfrm>
              <a:off x="10085388" y="5972175"/>
              <a:ext cx="15875" cy="66675"/>
            </a:xfrm>
            <a:prstGeom prst="rect">
              <a:avLst/>
            </a:prstGeom>
            <a:solidFill>
              <a:srgbClr val="FDE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89" name="Rectangle 549"/>
            <p:cNvSpPr>
              <a:spLocks noChangeArrowheads="1"/>
            </p:cNvSpPr>
            <p:nvPr/>
          </p:nvSpPr>
          <p:spPr bwMode="auto">
            <a:xfrm>
              <a:off x="10085388" y="5972175"/>
              <a:ext cx="15875" cy="66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90" name="Freeform 550"/>
            <p:cNvSpPr>
              <a:spLocks noEditPoints="1"/>
            </p:cNvSpPr>
            <p:nvPr/>
          </p:nvSpPr>
          <p:spPr bwMode="auto">
            <a:xfrm>
              <a:off x="10063163" y="5972175"/>
              <a:ext cx="131763" cy="9525"/>
            </a:xfrm>
            <a:custGeom>
              <a:avLst/>
              <a:gdLst>
                <a:gd name="T0" fmla="*/ 8 w 48"/>
                <a:gd name="T1" fmla="*/ 0 h 3"/>
                <a:gd name="T2" fmla="*/ 0 w 48"/>
                <a:gd name="T3" fmla="*/ 0 h 3"/>
                <a:gd name="T4" fmla="*/ 0 w 48"/>
                <a:gd name="T5" fmla="*/ 3 h 3"/>
                <a:gd name="T6" fmla="*/ 8 w 48"/>
                <a:gd name="T7" fmla="*/ 3 h 3"/>
                <a:gd name="T8" fmla="*/ 8 w 48"/>
                <a:gd name="T9" fmla="*/ 0 h 3"/>
                <a:gd name="T10" fmla="*/ 18 w 48"/>
                <a:gd name="T11" fmla="*/ 0 h 3"/>
                <a:gd name="T12" fmla="*/ 14 w 48"/>
                <a:gd name="T13" fmla="*/ 0 h 3"/>
                <a:gd name="T14" fmla="*/ 14 w 48"/>
                <a:gd name="T15" fmla="*/ 3 h 3"/>
                <a:gd name="T16" fmla="*/ 17 w 48"/>
                <a:gd name="T17" fmla="*/ 3 h 3"/>
                <a:gd name="T18" fmla="*/ 18 w 48"/>
                <a:gd name="T19" fmla="*/ 3 h 3"/>
                <a:gd name="T20" fmla="*/ 18 w 48"/>
                <a:gd name="T21" fmla="*/ 0 h 3"/>
                <a:gd name="T22" fmla="*/ 48 w 48"/>
                <a:gd name="T23" fmla="*/ 0 h 3"/>
                <a:gd name="T24" fmla="*/ 40 w 48"/>
                <a:gd name="T25" fmla="*/ 0 h 3"/>
                <a:gd name="T26" fmla="*/ 40 w 48"/>
                <a:gd name="T27" fmla="*/ 3 h 3"/>
                <a:gd name="T28" fmla="*/ 42 w 48"/>
                <a:gd name="T29" fmla="*/ 3 h 3"/>
                <a:gd name="T30" fmla="*/ 48 w 48"/>
                <a:gd name="T31" fmla="*/ 3 h 3"/>
                <a:gd name="T32" fmla="*/ 48 w 48"/>
                <a:gd name="T3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3">
                  <a:moveTo>
                    <a:pt x="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18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0"/>
                    <a:pt x="18" y="0"/>
                    <a:pt x="18" y="0"/>
                  </a:cubicBezTo>
                  <a:moveTo>
                    <a:pt x="48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2"/>
                    <a:pt x="48" y="1"/>
                    <a:pt x="48" y="0"/>
                  </a:cubicBezTo>
                </a:path>
              </a:pathLst>
            </a:custGeom>
            <a:solidFill>
              <a:srgbClr val="E5C2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91" name="Freeform 551"/>
            <p:cNvSpPr>
              <a:spLocks/>
            </p:cNvSpPr>
            <p:nvPr/>
          </p:nvSpPr>
          <p:spPr bwMode="auto">
            <a:xfrm>
              <a:off x="10112375" y="5972175"/>
              <a:ext cx="60325" cy="9525"/>
            </a:xfrm>
            <a:custGeom>
              <a:avLst/>
              <a:gdLst>
                <a:gd name="T0" fmla="*/ 38 w 38"/>
                <a:gd name="T1" fmla="*/ 0 h 6"/>
                <a:gd name="T2" fmla="*/ 0 w 38"/>
                <a:gd name="T3" fmla="*/ 0 h 6"/>
                <a:gd name="T4" fmla="*/ 0 w 38"/>
                <a:gd name="T5" fmla="*/ 6 h 6"/>
                <a:gd name="T6" fmla="*/ 6 w 38"/>
                <a:gd name="T7" fmla="*/ 6 h 6"/>
                <a:gd name="T8" fmla="*/ 38 w 38"/>
                <a:gd name="T9" fmla="*/ 6 h 6"/>
                <a:gd name="T10" fmla="*/ 38 w 38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6">
                  <a:moveTo>
                    <a:pt x="38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38" y="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E7D4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92" name="Freeform 552"/>
            <p:cNvSpPr>
              <a:spLocks/>
            </p:cNvSpPr>
            <p:nvPr/>
          </p:nvSpPr>
          <p:spPr bwMode="auto">
            <a:xfrm>
              <a:off x="10112375" y="5972175"/>
              <a:ext cx="60325" cy="9525"/>
            </a:xfrm>
            <a:custGeom>
              <a:avLst/>
              <a:gdLst>
                <a:gd name="T0" fmla="*/ 38 w 38"/>
                <a:gd name="T1" fmla="*/ 0 h 6"/>
                <a:gd name="T2" fmla="*/ 0 w 38"/>
                <a:gd name="T3" fmla="*/ 0 h 6"/>
                <a:gd name="T4" fmla="*/ 0 w 38"/>
                <a:gd name="T5" fmla="*/ 6 h 6"/>
                <a:gd name="T6" fmla="*/ 6 w 38"/>
                <a:gd name="T7" fmla="*/ 6 h 6"/>
                <a:gd name="T8" fmla="*/ 38 w 38"/>
                <a:gd name="T9" fmla="*/ 6 h 6"/>
                <a:gd name="T10" fmla="*/ 38 w 38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6">
                  <a:moveTo>
                    <a:pt x="38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lnTo>
                    <a:pt x="38" y="6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93" name="Freeform 553"/>
            <p:cNvSpPr>
              <a:spLocks/>
            </p:cNvSpPr>
            <p:nvPr/>
          </p:nvSpPr>
          <p:spPr bwMode="auto">
            <a:xfrm>
              <a:off x="10085388" y="5972175"/>
              <a:ext cx="15875" cy="9525"/>
            </a:xfrm>
            <a:custGeom>
              <a:avLst/>
              <a:gdLst>
                <a:gd name="T0" fmla="*/ 10 w 10"/>
                <a:gd name="T1" fmla="*/ 0 h 6"/>
                <a:gd name="T2" fmla="*/ 0 w 10"/>
                <a:gd name="T3" fmla="*/ 0 h 6"/>
                <a:gd name="T4" fmla="*/ 0 w 10"/>
                <a:gd name="T5" fmla="*/ 6 h 6"/>
                <a:gd name="T6" fmla="*/ 5 w 10"/>
                <a:gd name="T7" fmla="*/ 6 h 6"/>
                <a:gd name="T8" fmla="*/ 10 w 10"/>
                <a:gd name="T9" fmla="*/ 6 h 6"/>
                <a:gd name="T10" fmla="*/ 10 w 10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1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5" y="6"/>
                  </a:lnTo>
                  <a:lnTo>
                    <a:pt x="10" y="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7D4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94" name="Freeform 554"/>
            <p:cNvSpPr>
              <a:spLocks/>
            </p:cNvSpPr>
            <p:nvPr/>
          </p:nvSpPr>
          <p:spPr bwMode="auto">
            <a:xfrm>
              <a:off x="10085388" y="5972175"/>
              <a:ext cx="15875" cy="9525"/>
            </a:xfrm>
            <a:custGeom>
              <a:avLst/>
              <a:gdLst>
                <a:gd name="T0" fmla="*/ 10 w 10"/>
                <a:gd name="T1" fmla="*/ 0 h 6"/>
                <a:gd name="T2" fmla="*/ 0 w 10"/>
                <a:gd name="T3" fmla="*/ 0 h 6"/>
                <a:gd name="T4" fmla="*/ 0 w 10"/>
                <a:gd name="T5" fmla="*/ 6 h 6"/>
                <a:gd name="T6" fmla="*/ 5 w 10"/>
                <a:gd name="T7" fmla="*/ 6 h 6"/>
                <a:gd name="T8" fmla="*/ 10 w 10"/>
                <a:gd name="T9" fmla="*/ 6 h 6"/>
                <a:gd name="T10" fmla="*/ 10 w 10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1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5" y="6"/>
                  </a:lnTo>
                  <a:lnTo>
                    <a:pt x="10" y="6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95" name="Rectangle 555"/>
            <p:cNvSpPr>
              <a:spLocks noChangeArrowheads="1"/>
            </p:cNvSpPr>
            <p:nvPr/>
          </p:nvSpPr>
          <p:spPr bwMode="auto">
            <a:xfrm>
              <a:off x="10061575" y="5907088"/>
              <a:ext cx="254000" cy="65088"/>
            </a:xfrm>
            <a:prstGeom prst="rect">
              <a:avLst/>
            </a:prstGeom>
            <a:solidFill>
              <a:srgbClr val="FBD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96" name="Rectangle 556"/>
            <p:cNvSpPr>
              <a:spLocks noChangeArrowheads="1"/>
            </p:cNvSpPr>
            <p:nvPr/>
          </p:nvSpPr>
          <p:spPr bwMode="auto">
            <a:xfrm>
              <a:off x="10061575" y="5907088"/>
              <a:ext cx="254000" cy="6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97" name="Rectangle 557"/>
            <p:cNvSpPr>
              <a:spLocks noChangeArrowheads="1"/>
            </p:cNvSpPr>
            <p:nvPr/>
          </p:nvSpPr>
          <p:spPr bwMode="auto">
            <a:xfrm>
              <a:off x="10121900" y="5907088"/>
              <a:ext cx="58738" cy="65088"/>
            </a:xfrm>
            <a:prstGeom prst="rect">
              <a:avLst/>
            </a:prstGeom>
            <a:solidFill>
              <a:srgbClr val="FDE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98" name="Rectangle 558"/>
            <p:cNvSpPr>
              <a:spLocks noChangeArrowheads="1"/>
            </p:cNvSpPr>
            <p:nvPr/>
          </p:nvSpPr>
          <p:spPr bwMode="auto">
            <a:xfrm>
              <a:off x="10121900" y="5907088"/>
              <a:ext cx="58738" cy="6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399" name="Rectangle 559"/>
            <p:cNvSpPr>
              <a:spLocks noChangeArrowheads="1"/>
            </p:cNvSpPr>
            <p:nvPr/>
          </p:nvSpPr>
          <p:spPr bwMode="auto">
            <a:xfrm>
              <a:off x="10096500" y="5907088"/>
              <a:ext cx="14288" cy="65088"/>
            </a:xfrm>
            <a:prstGeom prst="rect">
              <a:avLst/>
            </a:prstGeom>
            <a:solidFill>
              <a:srgbClr val="FDE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400" name="Rectangle 560"/>
            <p:cNvSpPr>
              <a:spLocks noChangeArrowheads="1"/>
            </p:cNvSpPr>
            <p:nvPr/>
          </p:nvSpPr>
          <p:spPr bwMode="auto">
            <a:xfrm>
              <a:off x="10096500" y="5907088"/>
              <a:ext cx="14288" cy="6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401" name="Freeform 561"/>
            <p:cNvSpPr>
              <a:spLocks noEditPoints="1"/>
            </p:cNvSpPr>
            <p:nvPr/>
          </p:nvSpPr>
          <p:spPr bwMode="auto">
            <a:xfrm>
              <a:off x="10074275" y="5907088"/>
              <a:ext cx="131763" cy="15875"/>
            </a:xfrm>
            <a:custGeom>
              <a:avLst/>
              <a:gdLst>
                <a:gd name="T0" fmla="*/ 17 w 48"/>
                <a:gd name="T1" fmla="*/ 3 h 6"/>
                <a:gd name="T2" fmla="*/ 13 w 48"/>
                <a:gd name="T3" fmla="*/ 3 h 6"/>
                <a:gd name="T4" fmla="*/ 13 w 48"/>
                <a:gd name="T5" fmla="*/ 6 h 6"/>
                <a:gd name="T6" fmla="*/ 17 w 48"/>
                <a:gd name="T7" fmla="*/ 6 h 6"/>
                <a:gd name="T8" fmla="*/ 17 w 48"/>
                <a:gd name="T9" fmla="*/ 3 h 6"/>
                <a:gd name="T10" fmla="*/ 48 w 48"/>
                <a:gd name="T11" fmla="*/ 3 h 6"/>
                <a:gd name="T12" fmla="*/ 39 w 48"/>
                <a:gd name="T13" fmla="*/ 3 h 6"/>
                <a:gd name="T14" fmla="*/ 39 w 48"/>
                <a:gd name="T15" fmla="*/ 6 h 6"/>
                <a:gd name="T16" fmla="*/ 42 w 48"/>
                <a:gd name="T17" fmla="*/ 6 h 6"/>
                <a:gd name="T18" fmla="*/ 47 w 48"/>
                <a:gd name="T19" fmla="*/ 6 h 6"/>
                <a:gd name="T20" fmla="*/ 48 w 48"/>
                <a:gd name="T21" fmla="*/ 3 h 6"/>
                <a:gd name="T22" fmla="*/ 0 w 48"/>
                <a:gd name="T23" fmla="*/ 0 h 6"/>
                <a:gd name="T24" fmla="*/ 0 w 48"/>
                <a:gd name="T25" fmla="*/ 0 h 6"/>
                <a:gd name="T26" fmla="*/ 0 w 48"/>
                <a:gd name="T27" fmla="*/ 6 h 6"/>
                <a:gd name="T28" fmla="*/ 8 w 48"/>
                <a:gd name="T29" fmla="*/ 6 h 6"/>
                <a:gd name="T30" fmla="*/ 8 w 48"/>
                <a:gd name="T31" fmla="*/ 3 h 6"/>
                <a:gd name="T32" fmla="*/ 0 w 48"/>
                <a:gd name="T33" fmla="*/ 3 h 6"/>
                <a:gd name="T34" fmla="*/ 0 w 48"/>
                <a:gd name="T3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6">
                  <a:moveTo>
                    <a:pt x="17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3"/>
                    <a:pt x="17" y="3"/>
                    <a:pt x="17" y="3"/>
                  </a:cubicBezTo>
                  <a:moveTo>
                    <a:pt x="48" y="3"/>
                  </a:moveTo>
                  <a:cubicBezTo>
                    <a:pt x="39" y="3"/>
                    <a:pt x="39" y="3"/>
                    <a:pt x="39" y="3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8" y="5"/>
                    <a:pt x="48" y="4"/>
                    <a:pt x="48" y="3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B0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402" name="Freeform 562"/>
            <p:cNvSpPr>
              <a:spLocks/>
            </p:cNvSpPr>
            <p:nvPr/>
          </p:nvSpPr>
          <p:spPr bwMode="auto">
            <a:xfrm>
              <a:off x="10121900" y="5915025"/>
              <a:ext cx="58738" cy="7938"/>
            </a:xfrm>
            <a:custGeom>
              <a:avLst/>
              <a:gdLst>
                <a:gd name="T0" fmla="*/ 37 w 37"/>
                <a:gd name="T1" fmla="*/ 0 h 5"/>
                <a:gd name="T2" fmla="*/ 0 w 37"/>
                <a:gd name="T3" fmla="*/ 0 h 5"/>
                <a:gd name="T4" fmla="*/ 0 w 37"/>
                <a:gd name="T5" fmla="*/ 5 h 5"/>
                <a:gd name="T6" fmla="*/ 1 w 37"/>
                <a:gd name="T7" fmla="*/ 5 h 5"/>
                <a:gd name="T8" fmla="*/ 6 w 37"/>
                <a:gd name="T9" fmla="*/ 5 h 5"/>
                <a:gd name="T10" fmla="*/ 37 w 37"/>
                <a:gd name="T11" fmla="*/ 5 h 5"/>
                <a:gd name="T12" fmla="*/ 37 w 37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5">
                  <a:moveTo>
                    <a:pt x="37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" y="5"/>
                  </a:lnTo>
                  <a:lnTo>
                    <a:pt x="6" y="5"/>
                  </a:lnTo>
                  <a:lnTo>
                    <a:pt x="37" y="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D1C1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403" name="Freeform 563"/>
            <p:cNvSpPr>
              <a:spLocks/>
            </p:cNvSpPr>
            <p:nvPr/>
          </p:nvSpPr>
          <p:spPr bwMode="auto">
            <a:xfrm>
              <a:off x="10121900" y="5915025"/>
              <a:ext cx="58738" cy="7938"/>
            </a:xfrm>
            <a:custGeom>
              <a:avLst/>
              <a:gdLst>
                <a:gd name="T0" fmla="*/ 37 w 37"/>
                <a:gd name="T1" fmla="*/ 0 h 5"/>
                <a:gd name="T2" fmla="*/ 0 w 37"/>
                <a:gd name="T3" fmla="*/ 0 h 5"/>
                <a:gd name="T4" fmla="*/ 0 w 37"/>
                <a:gd name="T5" fmla="*/ 5 h 5"/>
                <a:gd name="T6" fmla="*/ 1 w 37"/>
                <a:gd name="T7" fmla="*/ 5 h 5"/>
                <a:gd name="T8" fmla="*/ 6 w 37"/>
                <a:gd name="T9" fmla="*/ 5 h 5"/>
                <a:gd name="T10" fmla="*/ 37 w 37"/>
                <a:gd name="T11" fmla="*/ 5 h 5"/>
                <a:gd name="T12" fmla="*/ 37 w 37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5">
                  <a:moveTo>
                    <a:pt x="37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" y="5"/>
                  </a:lnTo>
                  <a:lnTo>
                    <a:pt x="6" y="5"/>
                  </a:lnTo>
                  <a:lnTo>
                    <a:pt x="37" y="5"/>
                  </a:lnTo>
                  <a:lnTo>
                    <a:pt x="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404" name="Freeform 564"/>
            <p:cNvSpPr>
              <a:spLocks/>
            </p:cNvSpPr>
            <p:nvPr/>
          </p:nvSpPr>
          <p:spPr bwMode="auto">
            <a:xfrm>
              <a:off x="10096500" y="5915025"/>
              <a:ext cx="14288" cy="7938"/>
            </a:xfrm>
            <a:custGeom>
              <a:avLst/>
              <a:gdLst>
                <a:gd name="T0" fmla="*/ 9 w 9"/>
                <a:gd name="T1" fmla="*/ 0 h 5"/>
                <a:gd name="T2" fmla="*/ 0 w 9"/>
                <a:gd name="T3" fmla="*/ 0 h 5"/>
                <a:gd name="T4" fmla="*/ 0 w 9"/>
                <a:gd name="T5" fmla="*/ 5 h 5"/>
                <a:gd name="T6" fmla="*/ 7 w 9"/>
                <a:gd name="T7" fmla="*/ 5 h 5"/>
                <a:gd name="T8" fmla="*/ 9 w 9"/>
                <a:gd name="T9" fmla="*/ 5 h 5"/>
                <a:gd name="T10" fmla="*/ 9 w 9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">
                  <a:moveTo>
                    <a:pt x="9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7" y="5"/>
                  </a:lnTo>
                  <a:lnTo>
                    <a:pt x="9" y="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D1C1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405" name="Freeform 565"/>
            <p:cNvSpPr>
              <a:spLocks/>
            </p:cNvSpPr>
            <p:nvPr/>
          </p:nvSpPr>
          <p:spPr bwMode="auto">
            <a:xfrm>
              <a:off x="10096500" y="5915025"/>
              <a:ext cx="14288" cy="7938"/>
            </a:xfrm>
            <a:custGeom>
              <a:avLst/>
              <a:gdLst>
                <a:gd name="T0" fmla="*/ 9 w 9"/>
                <a:gd name="T1" fmla="*/ 0 h 5"/>
                <a:gd name="T2" fmla="*/ 0 w 9"/>
                <a:gd name="T3" fmla="*/ 0 h 5"/>
                <a:gd name="T4" fmla="*/ 0 w 9"/>
                <a:gd name="T5" fmla="*/ 5 h 5"/>
                <a:gd name="T6" fmla="*/ 7 w 9"/>
                <a:gd name="T7" fmla="*/ 5 h 5"/>
                <a:gd name="T8" fmla="*/ 9 w 9"/>
                <a:gd name="T9" fmla="*/ 5 h 5"/>
                <a:gd name="T10" fmla="*/ 9 w 9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">
                  <a:moveTo>
                    <a:pt x="9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7" y="5"/>
                  </a:lnTo>
                  <a:lnTo>
                    <a:pt x="9" y="5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406" name="Rectangle 566"/>
            <p:cNvSpPr>
              <a:spLocks noChangeArrowheads="1"/>
            </p:cNvSpPr>
            <p:nvPr/>
          </p:nvSpPr>
          <p:spPr bwMode="auto">
            <a:xfrm>
              <a:off x="10074275" y="5849938"/>
              <a:ext cx="254000" cy="65088"/>
            </a:xfrm>
            <a:prstGeom prst="rect">
              <a:avLst/>
            </a:prstGeom>
            <a:solidFill>
              <a:srgbClr val="FBD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407" name="Rectangle 567"/>
            <p:cNvSpPr>
              <a:spLocks noChangeArrowheads="1"/>
            </p:cNvSpPr>
            <p:nvPr/>
          </p:nvSpPr>
          <p:spPr bwMode="auto">
            <a:xfrm>
              <a:off x="10074275" y="5849938"/>
              <a:ext cx="254000" cy="65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408" name="Rectangle 568"/>
            <p:cNvSpPr>
              <a:spLocks noChangeArrowheads="1"/>
            </p:cNvSpPr>
            <p:nvPr/>
          </p:nvSpPr>
          <p:spPr bwMode="auto">
            <a:xfrm>
              <a:off x="10134600" y="5849938"/>
              <a:ext cx="60325" cy="65088"/>
            </a:xfrm>
            <a:prstGeom prst="rect">
              <a:avLst/>
            </a:prstGeom>
            <a:solidFill>
              <a:srgbClr val="FDE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409" name="Rectangle 569"/>
            <p:cNvSpPr>
              <a:spLocks noChangeArrowheads="1"/>
            </p:cNvSpPr>
            <p:nvPr/>
          </p:nvSpPr>
          <p:spPr bwMode="auto">
            <a:xfrm>
              <a:off x="10110788" y="5849938"/>
              <a:ext cx="15875" cy="65088"/>
            </a:xfrm>
            <a:prstGeom prst="rect">
              <a:avLst/>
            </a:prstGeom>
            <a:solidFill>
              <a:srgbClr val="FDE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410" name="Freeform 570"/>
            <p:cNvSpPr>
              <a:spLocks/>
            </p:cNvSpPr>
            <p:nvPr/>
          </p:nvSpPr>
          <p:spPr bwMode="auto">
            <a:xfrm>
              <a:off x="10266363" y="5832475"/>
              <a:ext cx="53975" cy="17463"/>
            </a:xfrm>
            <a:custGeom>
              <a:avLst/>
              <a:gdLst>
                <a:gd name="T0" fmla="*/ 20 w 20"/>
                <a:gd name="T1" fmla="*/ 0 h 6"/>
                <a:gd name="T2" fmla="*/ 18 w 20"/>
                <a:gd name="T3" fmla="*/ 1 h 6"/>
                <a:gd name="T4" fmla="*/ 16 w 20"/>
                <a:gd name="T5" fmla="*/ 1 h 6"/>
                <a:gd name="T6" fmla="*/ 13 w 20"/>
                <a:gd name="T7" fmla="*/ 1 h 6"/>
                <a:gd name="T8" fmla="*/ 11 w 20"/>
                <a:gd name="T9" fmla="*/ 2 h 6"/>
                <a:gd name="T10" fmla="*/ 9 w 20"/>
                <a:gd name="T11" fmla="*/ 3 h 6"/>
                <a:gd name="T12" fmla="*/ 7 w 20"/>
                <a:gd name="T13" fmla="*/ 3 h 6"/>
                <a:gd name="T14" fmla="*/ 4 w 20"/>
                <a:gd name="T15" fmla="*/ 4 h 6"/>
                <a:gd name="T16" fmla="*/ 4 w 20"/>
                <a:gd name="T17" fmla="*/ 4 h 6"/>
                <a:gd name="T18" fmla="*/ 4 w 20"/>
                <a:gd name="T19" fmla="*/ 5 h 6"/>
                <a:gd name="T20" fmla="*/ 0 w 20"/>
                <a:gd name="T21" fmla="*/ 6 h 6"/>
                <a:gd name="T22" fmla="*/ 6 w 20"/>
                <a:gd name="T23" fmla="*/ 6 h 6"/>
                <a:gd name="T24" fmla="*/ 20 w 20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6">
                  <a:moveTo>
                    <a:pt x="20" y="0"/>
                  </a:moveTo>
                  <a:cubicBezTo>
                    <a:pt x="19" y="0"/>
                    <a:pt x="19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0" y="2"/>
                    <a:pt x="9" y="2"/>
                    <a:pt x="9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6" y="4"/>
                    <a:pt x="5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1" y="4"/>
                    <a:pt x="15" y="2"/>
                    <a:pt x="20" y="0"/>
                  </a:cubicBezTo>
                </a:path>
              </a:pathLst>
            </a:custGeom>
            <a:solidFill>
              <a:srgbClr val="8E8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411" name="Freeform 571"/>
            <p:cNvSpPr>
              <a:spLocks/>
            </p:cNvSpPr>
            <p:nvPr/>
          </p:nvSpPr>
          <p:spPr bwMode="auto">
            <a:xfrm>
              <a:off x="10298113" y="6100763"/>
              <a:ext cx="22225" cy="0"/>
            </a:xfrm>
            <a:custGeom>
              <a:avLst/>
              <a:gdLst>
                <a:gd name="T0" fmla="*/ 8 w 8"/>
                <a:gd name="T1" fmla="*/ 0 w 8"/>
                <a:gd name="T2" fmla="*/ 0 w 8"/>
                <a:gd name="T3" fmla="*/ 8 w 8"/>
                <a:gd name="T4" fmla="*/ 8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8">
                  <a:moveTo>
                    <a:pt x="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8E8E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412" name="Freeform 572"/>
            <p:cNvSpPr>
              <a:spLocks/>
            </p:cNvSpPr>
            <p:nvPr/>
          </p:nvSpPr>
          <p:spPr bwMode="auto">
            <a:xfrm>
              <a:off x="10298113" y="6099175"/>
              <a:ext cx="44450" cy="1588"/>
            </a:xfrm>
            <a:custGeom>
              <a:avLst/>
              <a:gdLst>
                <a:gd name="T0" fmla="*/ 9 w 16"/>
                <a:gd name="T1" fmla="*/ 0 h 1"/>
                <a:gd name="T2" fmla="*/ 9 w 16"/>
                <a:gd name="T3" fmla="*/ 1 h 1"/>
                <a:gd name="T4" fmla="*/ 0 w 16"/>
                <a:gd name="T5" fmla="*/ 1 h 1"/>
                <a:gd name="T6" fmla="*/ 0 w 16"/>
                <a:gd name="T7" fmla="*/ 1 h 1"/>
                <a:gd name="T8" fmla="*/ 8 w 16"/>
                <a:gd name="T9" fmla="*/ 1 h 1"/>
                <a:gd name="T10" fmla="*/ 8 w 16"/>
                <a:gd name="T11" fmla="*/ 1 h 1"/>
                <a:gd name="T12" fmla="*/ 16 w 16"/>
                <a:gd name="T13" fmla="*/ 1 h 1"/>
                <a:gd name="T14" fmla="*/ 16 w 16"/>
                <a:gd name="T15" fmla="*/ 1 h 1"/>
                <a:gd name="T16" fmla="*/ 9 w 16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">
                  <a:moveTo>
                    <a:pt x="9" y="0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2" y="1"/>
                    <a:pt x="9" y="0"/>
                  </a:cubicBezTo>
                </a:path>
              </a:pathLst>
            </a:custGeom>
            <a:solidFill>
              <a:srgbClr val="6E6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413" name="Freeform 573"/>
            <p:cNvSpPr>
              <a:spLocks/>
            </p:cNvSpPr>
            <p:nvPr/>
          </p:nvSpPr>
          <p:spPr bwMode="auto">
            <a:xfrm>
              <a:off x="10218738" y="6046788"/>
              <a:ext cx="104775" cy="53975"/>
            </a:xfrm>
            <a:custGeom>
              <a:avLst/>
              <a:gdLst>
                <a:gd name="T0" fmla="*/ 9 w 38"/>
                <a:gd name="T1" fmla="*/ 0 h 20"/>
                <a:gd name="T2" fmla="*/ 0 w 38"/>
                <a:gd name="T3" fmla="*/ 0 h 20"/>
                <a:gd name="T4" fmla="*/ 29 w 38"/>
                <a:gd name="T5" fmla="*/ 20 h 20"/>
                <a:gd name="T6" fmla="*/ 38 w 38"/>
                <a:gd name="T7" fmla="*/ 20 h 20"/>
                <a:gd name="T8" fmla="*/ 38 w 38"/>
                <a:gd name="T9" fmla="*/ 19 h 20"/>
                <a:gd name="T10" fmla="*/ 9 w 38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0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10"/>
                    <a:pt x="17" y="17"/>
                    <a:pt x="29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26" y="16"/>
                    <a:pt x="16" y="9"/>
                    <a:pt x="9" y="0"/>
                  </a:cubicBezTo>
                </a:path>
              </a:pathLst>
            </a:custGeom>
            <a:solidFill>
              <a:srgbClr val="BA9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414" name="Freeform 574"/>
            <p:cNvSpPr>
              <a:spLocks/>
            </p:cNvSpPr>
            <p:nvPr/>
          </p:nvSpPr>
          <p:spPr bwMode="auto">
            <a:xfrm>
              <a:off x="10213975" y="6038850"/>
              <a:ext cx="30163" cy="7938"/>
            </a:xfrm>
            <a:custGeom>
              <a:avLst/>
              <a:gdLst>
                <a:gd name="T0" fmla="*/ 9 w 11"/>
                <a:gd name="T1" fmla="*/ 0 h 3"/>
                <a:gd name="T2" fmla="*/ 0 w 11"/>
                <a:gd name="T3" fmla="*/ 0 h 3"/>
                <a:gd name="T4" fmla="*/ 2 w 11"/>
                <a:gd name="T5" fmla="*/ 3 h 3"/>
                <a:gd name="T6" fmla="*/ 11 w 11"/>
                <a:gd name="T7" fmla="*/ 3 h 3"/>
                <a:gd name="T8" fmla="*/ 9 w 1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1"/>
                    <a:pt x="9" y="0"/>
                  </a:cubicBezTo>
                </a:path>
              </a:pathLst>
            </a:custGeom>
            <a:solidFill>
              <a:srgbClr val="AA9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415" name="Freeform 575"/>
            <p:cNvSpPr>
              <a:spLocks/>
            </p:cNvSpPr>
            <p:nvPr/>
          </p:nvSpPr>
          <p:spPr bwMode="auto">
            <a:xfrm>
              <a:off x="10194925" y="5981700"/>
              <a:ext cx="44450" cy="57150"/>
            </a:xfrm>
            <a:custGeom>
              <a:avLst/>
              <a:gdLst>
                <a:gd name="T0" fmla="*/ 9 w 16"/>
                <a:gd name="T1" fmla="*/ 0 h 21"/>
                <a:gd name="T2" fmla="*/ 0 w 16"/>
                <a:gd name="T3" fmla="*/ 0 h 21"/>
                <a:gd name="T4" fmla="*/ 7 w 16"/>
                <a:gd name="T5" fmla="*/ 21 h 21"/>
                <a:gd name="T6" fmla="*/ 16 w 16"/>
                <a:gd name="T7" fmla="*/ 21 h 21"/>
                <a:gd name="T8" fmla="*/ 9 w 1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1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8"/>
                    <a:pt x="3" y="15"/>
                    <a:pt x="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3" y="15"/>
                    <a:pt x="10" y="8"/>
                    <a:pt x="9" y="0"/>
                  </a:cubicBezTo>
                </a:path>
              </a:pathLst>
            </a:custGeom>
            <a:solidFill>
              <a:srgbClr val="BA9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416" name="Freeform 576"/>
            <p:cNvSpPr>
              <a:spLocks/>
            </p:cNvSpPr>
            <p:nvPr/>
          </p:nvSpPr>
          <p:spPr bwMode="auto">
            <a:xfrm>
              <a:off x="10194925" y="5972175"/>
              <a:ext cx="23813" cy="9525"/>
            </a:xfrm>
            <a:custGeom>
              <a:avLst/>
              <a:gdLst>
                <a:gd name="T0" fmla="*/ 9 w 9"/>
                <a:gd name="T1" fmla="*/ 0 h 3"/>
                <a:gd name="T2" fmla="*/ 0 w 9"/>
                <a:gd name="T3" fmla="*/ 0 h 3"/>
                <a:gd name="T4" fmla="*/ 0 w 9"/>
                <a:gd name="T5" fmla="*/ 3 h 3"/>
                <a:gd name="T6" fmla="*/ 9 w 9"/>
                <a:gd name="T7" fmla="*/ 3 h 3"/>
                <a:gd name="T8" fmla="*/ 9 w 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1"/>
                    <a:pt x="9" y="0"/>
                  </a:cubicBezTo>
                </a:path>
              </a:pathLst>
            </a:custGeom>
            <a:solidFill>
              <a:srgbClr val="AA9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417" name="Freeform 577"/>
            <p:cNvSpPr>
              <a:spLocks/>
            </p:cNvSpPr>
            <p:nvPr/>
          </p:nvSpPr>
          <p:spPr bwMode="auto">
            <a:xfrm>
              <a:off x="10194925" y="5922963"/>
              <a:ext cx="30163" cy="49213"/>
            </a:xfrm>
            <a:custGeom>
              <a:avLst/>
              <a:gdLst>
                <a:gd name="T0" fmla="*/ 11 w 11"/>
                <a:gd name="T1" fmla="*/ 0 h 18"/>
                <a:gd name="T2" fmla="*/ 3 w 11"/>
                <a:gd name="T3" fmla="*/ 0 h 18"/>
                <a:gd name="T4" fmla="*/ 0 w 11"/>
                <a:gd name="T5" fmla="*/ 17 h 18"/>
                <a:gd name="T6" fmla="*/ 0 w 11"/>
                <a:gd name="T7" fmla="*/ 18 h 18"/>
                <a:gd name="T8" fmla="*/ 9 w 11"/>
                <a:gd name="T9" fmla="*/ 18 h 18"/>
                <a:gd name="T10" fmla="*/ 9 w 11"/>
                <a:gd name="T11" fmla="*/ 16 h 18"/>
                <a:gd name="T12" fmla="*/ 11 w 11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8">
                  <a:moveTo>
                    <a:pt x="1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5"/>
                    <a:pt x="0" y="11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6"/>
                    <a:pt x="9" y="16"/>
                  </a:cubicBezTo>
                  <a:cubicBezTo>
                    <a:pt x="9" y="10"/>
                    <a:pt x="10" y="5"/>
                    <a:pt x="11" y="0"/>
                  </a:cubicBezTo>
                </a:path>
              </a:pathLst>
            </a:custGeom>
            <a:solidFill>
              <a:srgbClr val="BA9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418" name="Freeform 578"/>
            <p:cNvSpPr>
              <a:spLocks/>
            </p:cNvSpPr>
            <p:nvPr/>
          </p:nvSpPr>
          <p:spPr bwMode="auto">
            <a:xfrm>
              <a:off x="10202863" y="5915025"/>
              <a:ext cx="25400" cy="7938"/>
            </a:xfrm>
            <a:custGeom>
              <a:avLst/>
              <a:gdLst>
                <a:gd name="T0" fmla="*/ 9 w 9"/>
                <a:gd name="T1" fmla="*/ 0 h 3"/>
                <a:gd name="T2" fmla="*/ 1 w 9"/>
                <a:gd name="T3" fmla="*/ 0 h 3"/>
                <a:gd name="T4" fmla="*/ 0 w 9"/>
                <a:gd name="T5" fmla="*/ 3 h 3"/>
                <a:gd name="T6" fmla="*/ 8 w 9"/>
                <a:gd name="T7" fmla="*/ 3 h 3"/>
                <a:gd name="T8" fmla="*/ 9 w 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2"/>
                    <a:pt x="0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2"/>
                    <a:pt x="9" y="1"/>
                    <a:pt x="9" y="0"/>
                  </a:cubicBezTo>
                </a:path>
              </a:pathLst>
            </a:custGeom>
            <a:solidFill>
              <a:srgbClr val="9C8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419" name="Freeform 579"/>
            <p:cNvSpPr>
              <a:spLocks/>
            </p:cNvSpPr>
            <p:nvPr/>
          </p:nvSpPr>
          <p:spPr bwMode="auto">
            <a:xfrm>
              <a:off x="10206038" y="5849938"/>
              <a:ext cx="76200" cy="65088"/>
            </a:xfrm>
            <a:custGeom>
              <a:avLst/>
              <a:gdLst>
                <a:gd name="T0" fmla="*/ 28 w 28"/>
                <a:gd name="T1" fmla="*/ 0 h 24"/>
                <a:gd name="T2" fmla="*/ 22 w 28"/>
                <a:gd name="T3" fmla="*/ 0 h 24"/>
                <a:gd name="T4" fmla="*/ 19 w 28"/>
                <a:gd name="T5" fmla="*/ 2 h 24"/>
                <a:gd name="T6" fmla="*/ 19 w 28"/>
                <a:gd name="T7" fmla="*/ 2 h 24"/>
                <a:gd name="T8" fmla="*/ 19 w 28"/>
                <a:gd name="T9" fmla="*/ 2 h 24"/>
                <a:gd name="T10" fmla="*/ 14 w 28"/>
                <a:gd name="T11" fmla="*/ 6 h 24"/>
                <a:gd name="T12" fmla="*/ 13 w 28"/>
                <a:gd name="T13" fmla="*/ 6 h 24"/>
                <a:gd name="T14" fmla="*/ 14 w 28"/>
                <a:gd name="T15" fmla="*/ 6 h 24"/>
                <a:gd name="T16" fmla="*/ 0 w 28"/>
                <a:gd name="T17" fmla="*/ 24 h 24"/>
                <a:gd name="T18" fmla="*/ 8 w 28"/>
                <a:gd name="T19" fmla="*/ 24 h 24"/>
                <a:gd name="T20" fmla="*/ 28 w 28"/>
                <a:gd name="T2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4">
                  <a:moveTo>
                    <a:pt x="28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1" y="1"/>
                    <a:pt x="20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4"/>
                    <a:pt x="15" y="5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8" y="11"/>
                    <a:pt x="3" y="17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2" y="14"/>
                    <a:pt x="19" y="6"/>
                    <a:pt x="28" y="0"/>
                  </a:cubicBezTo>
                </a:path>
              </a:pathLst>
            </a:custGeom>
            <a:solidFill>
              <a:srgbClr val="BA9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420" name="Oval 580"/>
            <p:cNvSpPr>
              <a:spLocks noChangeArrowheads="1"/>
            </p:cNvSpPr>
            <p:nvPr/>
          </p:nvSpPr>
          <p:spPr bwMode="auto">
            <a:xfrm>
              <a:off x="10218738" y="5830888"/>
              <a:ext cx="274638" cy="269875"/>
            </a:xfrm>
            <a:prstGeom prst="ellipse">
              <a:avLst/>
            </a:prstGeom>
            <a:solidFill>
              <a:srgbClr val="FBD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421" name="Oval 581"/>
            <p:cNvSpPr>
              <a:spLocks noChangeArrowheads="1"/>
            </p:cNvSpPr>
            <p:nvPr/>
          </p:nvSpPr>
          <p:spPr bwMode="auto">
            <a:xfrm>
              <a:off x="10236200" y="5843588"/>
              <a:ext cx="239713" cy="244475"/>
            </a:xfrm>
            <a:prstGeom prst="ellipse">
              <a:avLst/>
            </a:prstGeom>
            <a:solidFill>
              <a:srgbClr val="FBDA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422" name="Freeform 582"/>
            <p:cNvSpPr>
              <a:spLocks noEditPoints="1"/>
            </p:cNvSpPr>
            <p:nvPr/>
          </p:nvSpPr>
          <p:spPr bwMode="auto">
            <a:xfrm>
              <a:off x="10298113" y="5830888"/>
              <a:ext cx="192088" cy="190500"/>
            </a:xfrm>
            <a:custGeom>
              <a:avLst/>
              <a:gdLst>
                <a:gd name="T0" fmla="*/ 65 w 70"/>
                <a:gd name="T1" fmla="*/ 46 h 70"/>
                <a:gd name="T2" fmla="*/ 65 w 70"/>
                <a:gd name="T3" fmla="*/ 50 h 70"/>
                <a:gd name="T4" fmla="*/ 62 w 70"/>
                <a:gd name="T5" fmla="*/ 65 h 70"/>
                <a:gd name="T6" fmla="*/ 66 w 70"/>
                <a:gd name="T7" fmla="*/ 70 h 70"/>
                <a:gd name="T8" fmla="*/ 70 w 70"/>
                <a:gd name="T9" fmla="*/ 52 h 70"/>
                <a:gd name="T10" fmla="*/ 65 w 70"/>
                <a:gd name="T11" fmla="*/ 46 h 70"/>
                <a:gd name="T12" fmla="*/ 19 w 70"/>
                <a:gd name="T13" fmla="*/ 0 h 70"/>
                <a:gd name="T14" fmla="*/ 0 w 70"/>
                <a:gd name="T15" fmla="*/ 4 h 70"/>
                <a:gd name="T16" fmla="*/ 5 w 70"/>
                <a:gd name="T17" fmla="*/ 8 h 70"/>
                <a:gd name="T18" fmla="*/ 21 w 70"/>
                <a:gd name="T19" fmla="*/ 5 h 70"/>
                <a:gd name="T20" fmla="*/ 24 w 70"/>
                <a:gd name="T21" fmla="*/ 6 h 70"/>
                <a:gd name="T22" fmla="*/ 19 w 70"/>
                <a:gd name="T2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0">
                  <a:moveTo>
                    <a:pt x="65" y="46"/>
                  </a:moveTo>
                  <a:cubicBezTo>
                    <a:pt x="65" y="47"/>
                    <a:pt x="65" y="48"/>
                    <a:pt x="65" y="50"/>
                  </a:cubicBezTo>
                  <a:cubicBezTo>
                    <a:pt x="65" y="55"/>
                    <a:pt x="64" y="61"/>
                    <a:pt x="62" y="65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69" y="64"/>
                    <a:pt x="70" y="58"/>
                    <a:pt x="70" y="52"/>
                  </a:cubicBezTo>
                  <a:cubicBezTo>
                    <a:pt x="65" y="46"/>
                    <a:pt x="65" y="46"/>
                    <a:pt x="65" y="46"/>
                  </a:cubicBezTo>
                  <a:moveTo>
                    <a:pt x="19" y="0"/>
                  </a:moveTo>
                  <a:cubicBezTo>
                    <a:pt x="12" y="0"/>
                    <a:pt x="6" y="2"/>
                    <a:pt x="0" y="4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0" y="6"/>
                    <a:pt x="15" y="5"/>
                    <a:pt x="21" y="5"/>
                  </a:cubicBezTo>
                  <a:cubicBezTo>
                    <a:pt x="22" y="5"/>
                    <a:pt x="23" y="5"/>
                    <a:pt x="24" y="6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CE1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423" name="Freeform 583"/>
            <p:cNvSpPr>
              <a:spLocks/>
            </p:cNvSpPr>
            <p:nvPr/>
          </p:nvSpPr>
          <p:spPr bwMode="auto">
            <a:xfrm>
              <a:off x="10312400" y="5843588"/>
              <a:ext cx="163513" cy="165100"/>
            </a:xfrm>
            <a:custGeom>
              <a:avLst/>
              <a:gdLst>
                <a:gd name="T0" fmla="*/ 16 w 60"/>
                <a:gd name="T1" fmla="*/ 0 h 60"/>
                <a:gd name="T2" fmla="*/ 0 w 60"/>
                <a:gd name="T3" fmla="*/ 3 h 60"/>
                <a:gd name="T4" fmla="*/ 57 w 60"/>
                <a:gd name="T5" fmla="*/ 60 h 60"/>
                <a:gd name="T6" fmla="*/ 60 w 60"/>
                <a:gd name="T7" fmla="*/ 45 h 60"/>
                <a:gd name="T8" fmla="*/ 60 w 60"/>
                <a:gd name="T9" fmla="*/ 41 h 60"/>
                <a:gd name="T10" fmla="*/ 19 w 60"/>
                <a:gd name="T11" fmla="*/ 1 h 60"/>
                <a:gd name="T12" fmla="*/ 16 w 60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60">
                  <a:moveTo>
                    <a:pt x="16" y="0"/>
                  </a:moveTo>
                  <a:cubicBezTo>
                    <a:pt x="10" y="0"/>
                    <a:pt x="5" y="1"/>
                    <a:pt x="0" y="3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9" y="56"/>
                    <a:pt x="60" y="50"/>
                    <a:pt x="60" y="45"/>
                  </a:cubicBezTo>
                  <a:cubicBezTo>
                    <a:pt x="60" y="43"/>
                    <a:pt x="60" y="42"/>
                    <a:pt x="60" y="4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</a:path>
              </a:pathLst>
            </a:custGeom>
            <a:solidFill>
              <a:srgbClr val="FCE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424" name="Freeform 584"/>
            <p:cNvSpPr>
              <a:spLocks noEditPoints="1"/>
            </p:cNvSpPr>
            <p:nvPr/>
          </p:nvSpPr>
          <p:spPr bwMode="auto">
            <a:xfrm>
              <a:off x="10266363" y="5853113"/>
              <a:ext cx="201613" cy="201613"/>
            </a:xfrm>
            <a:custGeom>
              <a:avLst/>
              <a:gdLst>
                <a:gd name="T0" fmla="*/ 70 w 74"/>
                <a:gd name="T1" fmla="*/ 65 h 74"/>
                <a:gd name="T2" fmla="*/ 66 w 74"/>
                <a:gd name="T3" fmla="*/ 70 h 74"/>
                <a:gd name="T4" fmla="*/ 70 w 74"/>
                <a:gd name="T5" fmla="*/ 74 h 74"/>
                <a:gd name="T6" fmla="*/ 74 w 74"/>
                <a:gd name="T7" fmla="*/ 69 h 74"/>
                <a:gd name="T8" fmla="*/ 70 w 74"/>
                <a:gd name="T9" fmla="*/ 65 h 74"/>
                <a:gd name="T10" fmla="*/ 5 w 74"/>
                <a:gd name="T11" fmla="*/ 0 h 74"/>
                <a:gd name="T12" fmla="*/ 0 w 74"/>
                <a:gd name="T13" fmla="*/ 4 h 74"/>
                <a:gd name="T14" fmla="*/ 4 w 74"/>
                <a:gd name="T15" fmla="*/ 8 h 74"/>
                <a:gd name="T16" fmla="*/ 10 w 74"/>
                <a:gd name="T17" fmla="*/ 4 h 74"/>
                <a:gd name="T18" fmla="*/ 5 w 74"/>
                <a:gd name="T1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74">
                  <a:moveTo>
                    <a:pt x="70" y="65"/>
                  </a:moveTo>
                  <a:cubicBezTo>
                    <a:pt x="69" y="67"/>
                    <a:pt x="68" y="68"/>
                    <a:pt x="66" y="70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2" y="72"/>
                    <a:pt x="73" y="71"/>
                    <a:pt x="74" y="69"/>
                  </a:cubicBezTo>
                  <a:cubicBezTo>
                    <a:pt x="70" y="65"/>
                    <a:pt x="70" y="65"/>
                    <a:pt x="70" y="65"/>
                  </a:cubicBezTo>
                  <a:moveTo>
                    <a:pt x="5" y="0"/>
                  </a:moveTo>
                  <a:cubicBezTo>
                    <a:pt x="4" y="1"/>
                    <a:pt x="2" y="2"/>
                    <a:pt x="0" y="4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6"/>
                    <a:pt x="8" y="5"/>
                    <a:pt x="10" y="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FCE1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425" name="Freeform 585"/>
            <p:cNvSpPr>
              <a:spLocks/>
            </p:cNvSpPr>
            <p:nvPr/>
          </p:nvSpPr>
          <p:spPr bwMode="auto">
            <a:xfrm>
              <a:off x="10277475" y="5862638"/>
              <a:ext cx="179388" cy="180975"/>
            </a:xfrm>
            <a:custGeom>
              <a:avLst/>
              <a:gdLst>
                <a:gd name="T0" fmla="*/ 6 w 66"/>
                <a:gd name="T1" fmla="*/ 0 h 66"/>
                <a:gd name="T2" fmla="*/ 0 w 66"/>
                <a:gd name="T3" fmla="*/ 4 h 66"/>
                <a:gd name="T4" fmla="*/ 62 w 66"/>
                <a:gd name="T5" fmla="*/ 66 h 66"/>
                <a:gd name="T6" fmla="*/ 66 w 66"/>
                <a:gd name="T7" fmla="*/ 61 h 66"/>
                <a:gd name="T8" fmla="*/ 6 w 66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6">
                  <a:moveTo>
                    <a:pt x="6" y="0"/>
                  </a:moveTo>
                  <a:cubicBezTo>
                    <a:pt x="4" y="1"/>
                    <a:pt x="2" y="2"/>
                    <a:pt x="0" y="4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64" y="64"/>
                    <a:pt x="65" y="63"/>
                    <a:pt x="66" y="6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FCE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  <p:sp>
          <p:nvSpPr>
            <p:cNvPr id="426" name="Freeform 586"/>
            <p:cNvSpPr>
              <a:spLocks noEditPoints="1"/>
            </p:cNvSpPr>
            <p:nvPr/>
          </p:nvSpPr>
          <p:spPr bwMode="auto">
            <a:xfrm>
              <a:off x="10317163" y="5910263"/>
              <a:ext cx="77788" cy="111125"/>
            </a:xfrm>
            <a:custGeom>
              <a:avLst/>
              <a:gdLst>
                <a:gd name="T0" fmla="*/ 12 w 28"/>
                <a:gd name="T1" fmla="*/ 41 h 41"/>
                <a:gd name="T2" fmla="*/ 12 w 28"/>
                <a:gd name="T3" fmla="*/ 38 h 41"/>
                <a:gd name="T4" fmla="*/ 0 w 28"/>
                <a:gd name="T5" fmla="*/ 32 h 41"/>
                <a:gd name="T6" fmla="*/ 5 w 28"/>
                <a:gd name="T7" fmla="*/ 26 h 41"/>
                <a:gd name="T8" fmla="*/ 12 w 28"/>
                <a:gd name="T9" fmla="*/ 30 h 41"/>
                <a:gd name="T10" fmla="*/ 12 w 28"/>
                <a:gd name="T11" fmla="*/ 23 h 41"/>
                <a:gd name="T12" fmla="*/ 4 w 28"/>
                <a:gd name="T13" fmla="*/ 19 h 41"/>
                <a:gd name="T14" fmla="*/ 1 w 28"/>
                <a:gd name="T15" fmla="*/ 13 h 41"/>
                <a:gd name="T16" fmla="*/ 4 w 28"/>
                <a:gd name="T17" fmla="*/ 6 h 41"/>
                <a:gd name="T18" fmla="*/ 12 w 28"/>
                <a:gd name="T19" fmla="*/ 2 h 41"/>
                <a:gd name="T20" fmla="*/ 12 w 28"/>
                <a:gd name="T21" fmla="*/ 0 h 41"/>
                <a:gd name="T22" fmla="*/ 17 w 28"/>
                <a:gd name="T23" fmla="*/ 0 h 41"/>
                <a:gd name="T24" fmla="*/ 17 w 28"/>
                <a:gd name="T25" fmla="*/ 2 h 41"/>
                <a:gd name="T26" fmla="*/ 27 w 28"/>
                <a:gd name="T27" fmla="*/ 7 h 41"/>
                <a:gd name="T28" fmla="*/ 23 w 28"/>
                <a:gd name="T29" fmla="*/ 13 h 41"/>
                <a:gd name="T30" fmla="*/ 17 w 28"/>
                <a:gd name="T31" fmla="*/ 10 h 41"/>
                <a:gd name="T32" fmla="*/ 17 w 28"/>
                <a:gd name="T33" fmla="*/ 17 h 41"/>
                <a:gd name="T34" fmla="*/ 25 w 28"/>
                <a:gd name="T35" fmla="*/ 21 h 41"/>
                <a:gd name="T36" fmla="*/ 28 w 28"/>
                <a:gd name="T37" fmla="*/ 27 h 41"/>
                <a:gd name="T38" fmla="*/ 25 w 28"/>
                <a:gd name="T39" fmla="*/ 34 h 41"/>
                <a:gd name="T40" fmla="*/ 17 w 28"/>
                <a:gd name="T41" fmla="*/ 38 h 41"/>
                <a:gd name="T42" fmla="*/ 17 w 28"/>
                <a:gd name="T43" fmla="*/ 41 h 41"/>
                <a:gd name="T44" fmla="*/ 12 w 28"/>
                <a:gd name="T45" fmla="*/ 41 h 41"/>
                <a:gd name="T46" fmla="*/ 12 w 28"/>
                <a:gd name="T47" fmla="*/ 9 h 41"/>
                <a:gd name="T48" fmla="*/ 9 w 28"/>
                <a:gd name="T49" fmla="*/ 12 h 41"/>
                <a:gd name="T50" fmla="*/ 12 w 28"/>
                <a:gd name="T51" fmla="*/ 15 h 41"/>
                <a:gd name="T52" fmla="*/ 12 w 28"/>
                <a:gd name="T53" fmla="*/ 9 h 41"/>
                <a:gd name="T54" fmla="*/ 20 w 28"/>
                <a:gd name="T55" fmla="*/ 28 h 41"/>
                <a:gd name="T56" fmla="*/ 19 w 28"/>
                <a:gd name="T57" fmla="*/ 26 h 41"/>
                <a:gd name="T58" fmla="*/ 17 w 28"/>
                <a:gd name="T59" fmla="*/ 25 h 41"/>
                <a:gd name="T60" fmla="*/ 17 w 28"/>
                <a:gd name="T61" fmla="*/ 31 h 41"/>
                <a:gd name="T62" fmla="*/ 20 w 28"/>
                <a:gd name="T63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" h="41">
                  <a:moveTo>
                    <a:pt x="12" y="41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7" y="37"/>
                    <a:pt x="3" y="35"/>
                    <a:pt x="0" y="32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8"/>
                    <a:pt x="10" y="30"/>
                    <a:pt x="12" y="30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8" y="22"/>
                    <a:pt x="6" y="21"/>
                    <a:pt x="4" y="19"/>
                  </a:cubicBezTo>
                  <a:cubicBezTo>
                    <a:pt x="2" y="18"/>
                    <a:pt x="1" y="16"/>
                    <a:pt x="1" y="13"/>
                  </a:cubicBezTo>
                  <a:cubicBezTo>
                    <a:pt x="1" y="10"/>
                    <a:pt x="2" y="8"/>
                    <a:pt x="4" y="6"/>
                  </a:cubicBezTo>
                  <a:cubicBezTo>
                    <a:pt x="6" y="4"/>
                    <a:pt x="9" y="3"/>
                    <a:pt x="12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0" y="3"/>
                    <a:pt x="24" y="4"/>
                    <a:pt x="27" y="7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1" y="11"/>
                    <a:pt x="19" y="10"/>
                    <a:pt x="17" y="10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21" y="18"/>
                    <a:pt x="23" y="19"/>
                    <a:pt x="25" y="21"/>
                  </a:cubicBezTo>
                  <a:cubicBezTo>
                    <a:pt x="27" y="22"/>
                    <a:pt x="28" y="24"/>
                    <a:pt x="28" y="27"/>
                  </a:cubicBezTo>
                  <a:cubicBezTo>
                    <a:pt x="28" y="30"/>
                    <a:pt x="27" y="32"/>
                    <a:pt x="25" y="34"/>
                  </a:cubicBezTo>
                  <a:cubicBezTo>
                    <a:pt x="23" y="36"/>
                    <a:pt x="20" y="37"/>
                    <a:pt x="17" y="38"/>
                  </a:cubicBezTo>
                  <a:cubicBezTo>
                    <a:pt x="17" y="41"/>
                    <a:pt x="17" y="41"/>
                    <a:pt x="17" y="41"/>
                  </a:cubicBezTo>
                  <a:lnTo>
                    <a:pt x="12" y="41"/>
                  </a:lnTo>
                  <a:close/>
                  <a:moveTo>
                    <a:pt x="12" y="9"/>
                  </a:moveTo>
                  <a:cubicBezTo>
                    <a:pt x="10" y="10"/>
                    <a:pt x="9" y="11"/>
                    <a:pt x="9" y="12"/>
                  </a:cubicBezTo>
                  <a:cubicBezTo>
                    <a:pt x="9" y="13"/>
                    <a:pt x="10" y="14"/>
                    <a:pt x="12" y="15"/>
                  </a:cubicBezTo>
                  <a:lnTo>
                    <a:pt x="12" y="9"/>
                  </a:lnTo>
                  <a:close/>
                  <a:moveTo>
                    <a:pt x="20" y="28"/>
                  </a:moveTo>
                  <a:cubicBezTo>
                    <a:pt x="20" y="27"/>
                    <a:pt x="19" y="26"/>
                    <a:pt x="19" y="26"/>
                  </a:cubicBezTo>
                  <a:cubicBezTo>
                    <a:pt x="19" y="25"/>
                    <a:pt x="18" y="25"/>
                    <a:pt x="17" y="25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9" y="30"/>
                    <a:pt x="20" y="29"/>
                    <a:pt x="20" y="28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044" tIns="45522" rIns="91044" bIns="4552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2"/>
            </a:p>
          </p:txBody>
        </p:sp>
      </p:grpSp>
      <p:sp>
        <p:nvSpPr>
          <p:cNvPr id="839" name="矩形 8"/>
          <p:cNvSpPr/>
          <p:nvPr/>
        </p:nvSpPr>
        <p:spPr>
          <a:xfrm>
            <a:off x="2658506" y="224524"/>
            <a:ext cx="6276016" cy="348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26" dirty="0"/>
              <a:t>Easy-managing platform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8" y="641563"/>
            <a:ext cx="3352940" cy="14440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568" y="521597"/>
            <a:ext cx="3500560" cy="15940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18" y="2244753"/>
            <a:ext cx="5395863" cy="263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9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06850" y="167621"/>
            <a:ext cx="2525575" cy="370785"/>
            <a:chOff x="0" y="2884200"/>
            <a:chExt cx="7092951" cy="1041330"/>
          </a:xfrm>
          <a:solidFill>
            <a:srgbClr val="02A9ED"/>
          </a:solidFill>
        </p:grpSpPr>
        <p:sp>
          <p:nvSpPr>
            <p:cNvPr id="11" name="矩形 10"/>
            <p:cNvSpPr/>
            <p:nvPr/>
          </p:nvSpPr>
          <p:spPr>
            <a:xfrm>
              <a:off x="0" y="2884205"/>
              <a:ext cx="6580470" cy="1041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4"/>
            </a:p>
          </p:txBody>
        </p:sp>
        <p:sp>
          <p:nvSpPr>
            <p:cNvPr id="12" name="直角三角形 11"/>
            <p:cNvSpPr/>
            <p:nvPr/>
          </p:nvSpPr>
          <p:spPr>
            <a:xfrm flipV="1">
              <a:off x="6580471" y="2884200"/>
              <a:ext cx="512480" cy="104132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4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9803" y="167622"/>
            <a:ext cx="2525575" cy="370785"/>
            <a:chOff x="0" y="2884200"/>
            <a:chExt cx="7092951" cy="1041330"/>
          </a:xfrm>
          <a:solidFill>
            <a:srgbClr val="304153"/>
          </a:solidFill>
        </p:grpSpPr>
        <p:sp>
          <p:nvSpPr>
            <p:cNvPr id="4" name="矩形 3"/>
            <p:cNvSpPr/>
            <p:nvPr/>
          </p:nvSpPr>
          <p:spPr>
            <a:xfrm>
              <a:off x="0" y="2884205"/>
              <a:ext cx="6580470" cy="1041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4"/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6580471" y="2884200"/>
              <a:ext cx="512480" cy="104132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4"/>
            </a:p>
          </p:txBody>
        </p:sp>
      </p:grpSp>
      <p:sp>
        <p:nvSpPr>
          <p:cNvPr id="7" name="矩形 6"/>
          <p:cNvSpPr/>
          <p:nvPr/>
        </p:nvSpPr>
        <p:spPr>
          <a:xfrm>
            <a:off x="678832" y="203622"/>
            <a:ext cx="1127411" cy="327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94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Solution 2</a:t>
            </a:r>
          </a:p>
        </p:txBody>
      </p:sp>
      <p:pic>
        <p:nvPicPr>
          <p:cNvPr id="201" name="Picture 2" descr="C:\Documents and Settings\Administrator\My Documents\商务图片\Nipic_2457331_20110113224908934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803" y="1006128"/>
            <a:ext cx="3335869" cy="4137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矩形 8"/>
          <p:cNvSpPr/>
          <p:nvPr/>
        </p:nvSpPr>
        <p:spPr>
          <a:xfrm>
            <a:off x="2669918" y="181017"/>
            <a:ext cx="6276016" cy="348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26" dirty="0" smtClean="0"/>
              <a:t>Strict </a:t>
            </a:r>
            <a:r>
              <a:rPr lang="en-US" altLang="zh-CN" sz="1626" dirty="0"/>
              <a:t>reviewing work-queue</a:t>
            </a:r>
          </a:p>
        </p:txBody>
      </p:sp>
      <p:sp>
        <p:nvSpPr>
          <p:cNvPr id="14" name="文本框 201"/>
          <p:cNvSpPr txBox="1"/>
          <p:nvPr/>
        </p:nvSpPr>
        <p:spPr bwMode="auto">
          <a:xfrm>
            <a:off x="5711572" y="1990057"/>
            <a:ext cx="33856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by College/Department Supervisor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椭圆 401"/>
          <p:cNvSpPr/>
          <p:nvPr/>
        </p:nvSpPr>
        <p:spPr bwMode="auto">
          <a:xfrm>
            <a:off x="6992972" y="1131590"/>
            <a:ext cx="822859" cy="858467"/>
          </a:xfrm>
          <a:prstGeom prst="ellipse">
            <a:avLst/>
          </a:prstGeom>
          <a:solidFill>
            <a:srgbClr val="304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1"/>
          </a:p>
        </p:txBody>
      </p:sp>
      <p:sp>
        <p:nvSpPr>
          <p:cNvPr id="17" name="Freeform 218"/>
          <p:cNvSpPr>
            <a:spLocks noEditPoints="1"/>
          </p:cNvSpPr>
          <p:nvPr/>
        </p:nvSpPr>
        <p:spPr bwMode="auto">
          <a:xfrm>
            <a:off x="7276548" y="1429305"/>
            <a:ext cx="255705" cy="293639"/>
          </a:xfrm>
          <a:custGeom>
            <a:avLst/>
            <a:gdLst>
              <a:gd name="T0" fmla="*/ 79375 w 47"/>
              <a:gd name="T1" fmla="*/ 133350 h 51"/>
              <a:gd name="T2" fmla="*/ 69850 w 47"/>
              <a:gd name="T3" fmla="*/ 133350 h 51"/>
              <a:gd name="T4" fmla="*/ 31750 w 47"/>
              <a:gd name="T5" fmla="*/ 25400 h 51"/>
              <a:gd name="T6" fmla="*/ 38100 w 47"/>
              <a:gd name="T7" fmla="*/ 31750 h 51"/>
              <a:gd name="T8" fmla="*/ 25400 w 47"/>
              <a:gd name="T9" fmla="*/ 31750 h 51"/>
              <a:gd name="T10" fmla="*/ 117475 w 47"/>
              <a:gd name="T11" fmla="*/ 25400 h 51"/>
              <a:gd name="T12" fmla="*/ 123825 w 47"/>
              <a:gd name="T13" fmla="*/ 31750 h 51"/>
              <a:gd name="T14" fmla="*/ 111125 w 47"/>
              <a:gd name="T15" fmla="*/ 31750 h 51"/>
              <a:gd name="T16" fmla="*/ 73025 w 47"/>
              <a:gd name="T17" fmla="*/ 117475 h 51"/>
              <a:gd name="T18" fmla="*/ 98425 w 47"/>
              <a:gd name="T19" fmla="*/ 88900 h 51"/>
              <a:gd name="T20" fmla="*/ 104775 w 47"/>
              <a:gd name="T21" fmla="*/ 47625 h 51"/>
              <a:gd name="T22" fmla="*/ 101600 w 47"/>
              <a:gd name="T23" fmla="*/ 44450 h 51"/>
              <a:gd name="T24" fmla="*/ 44450 w 47"/>
              <a:gd name="T25" fmla="*/ 47625 h 51"/>
              <a:gd name="T26" fmla="*/ 50800 w 47"/>
              <a:gd name="T27" fmla="*/ 88900 h 51"/>
              <a:gd name="T28" fmla="*/ 104775 w 47"/>
              <a:gd name="T29" fmla="*/ 92075 h 51"/>
              <a:gd name="T30" fmla="*/ 76200 w 47"/>
              <a:gd name="T31" fmla="*/ 123825 h 51"/>
              <a:gd name="T32" fmla="*/ 73025 w 47"/>
              <a:gd name="T33" fmla="*/ 123825 h 51"/>
              <a:gd name="T34" fmla="*/ 31750 w 47"/>
              <a:gd name="T35" fmla="*/ 50800 h 51"/>
              <a:gd name="T36" fmla="*/ 38100 w 47"/>
              <a:gd name="T37" fmla="*/ 44450 h 51"/>
              <a:gd name="T38" fmla="*/ 41275 w 47"/>
              <a:gd name="T39" fmla="*/ 38100 h 51"/>
              <a:gd name="T40" fmla="*/ 104775 w 47"/>
              <a:gd name="T41" fmla="*/ 38100 h 51"/>
              <a:gd name="T42" fmla="*/ 111125 w 47"/>
              <a:gd name="T43" fmla="*/ 44450 h 51"/>
              <a:gd name="T44" fmla="*/ 114300 w 47"/>
              <a:gd name="T45" fmla="*/ 47625 h 51"/>
              <a:gd name="T46" fmla="*/ 104775 w 47"/>
              <a:gd name="T47" fmla="*/ 92075 h 51"/>
              <a:gd name="T48" fmla="*/ 73025 w 47"/>
              <a:gd name="T49" fmla="*/ 149225 h 51"/>
              <a:gd name="T50" fmla="*/ 136525 w 47"/>
              <a:gd name="T51" fmla="*/ 34925 h 51"/>
              <a:gd name="T52" fmla="*/ 28575 w 47"/>
              <a:gd name="T53" fmla="*/ 12700 h 51"/>
              <a:gd name="T54" fmla="*/ 12700 w 47"/>
              <a:gd name="T55" fmla="*/ 38100 h 51"/>
              <a:gd name="T56" fmla="*/ 76200 w 47"/>
              <a:gd name="T57" fmla="*/ 158750 h 51"/>
              <a:gd name="T58" fmla="*/ 73025 w 47"/>
              <a:gd name="T59" fmla="*/ 158750 h 51"/>
              <a:gd name="T60" fmla="*/ 0 w 47"/>
              <a:gd name="T61" fmla="*/ 34925 h 51"/>
              <a:gd name="T62" fmla="*/ 3175 w 47"/>
              <a:gd name="T63" fmla="*/ 22225 h 51"/>
              <a:gd name="T64" fmla="*/ 19050 w 47"/>
              <a:gd name="T65" fmla="*/ 6350 h 51"/>
              <a:gd name="T66" fmla="*/ 123825 w 47"/>
              <a:gd name="T67" fmla="*/ 0 h 51"/>
              <a:gd name="T68" fmla="*/ 130175 w 47"/>
              <a:gd name="T69" fmla="*/ 6350 h 51"/>
              <a:gd name="T70" fmla="*/ 149225 w 47"/>
              <a:gd name="T71" fmla="*/ 28575 h 51"/>
              <a:gd name="T72" fmla="*/ 149225 w 47"/>
              <a:gd name="T73" fmla="*/ 38100 h 51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47" h="51">
                <a:moveTo>
                  <a:pt x="23" y="40"/>
                </a:moveTo>
                <a:cubicBezTo>
                  <a:pt x="25" y="40"/>
                  <a:pt x="25" y="41"/>
                  <a:pt x="25" y="42"/>
                </a:cubicBezTo>
                <a:cubicBezTo>
                  <a:pt x="25" y="43"/>
                  <a:pt x="25" y="44"/>
                  <a:pt x="23" y="44"/>
                </a:cubicBezTo>
                <a:cubicBezTo>
                  <a:pt x="22" y="44"/>
                  <a:pt x="22" y="43"/>
                  <a:pt x="22" y="42"/>
                </a:cubicBezTo>
                <a:cubicBezTo>
                  <a:pt x="22" y="41"/>
                  <a:pt x="22" y="40"/>
                  <a:pt x="23" y="40"/>
                </a:cubicBezTo>
                <a:close/>
                <a:moveTo>
                  <a:pt x="10" y="8"/>
                </a:moveTo>
                <a:cubicBezTo>
                  <a:pt x="10" y="8"/>
                  <a:pt x="10" y="8"/>
                  <a:pt x="10" y="8"/>
                </a:cubicBezTo>
                <a:cubicBezTo>
                  <a:pt x="11" y="8"/>
                  <a:pt x="12" y="9"/>
                  <a:pt x="12" y="10"/>
                </a:cubicBezTo>
                <a:cubicBezTo>
                  <a:pt x="12" y="11"/>
                  <a:pt x="11" y="12"/>
                  <a:pt x="10" y="12"/>
                </a:cubicBezTo>
                <a:cubicBezTo>
                  <a:pt x="9" y="12"/>
                  <a:pt x="8" y="11"/>
                  <a:pt x="8" y="10"/>
                </a:cubicBezTo>
                <a:cubicBezTo>
                  <a:pt x="8" y="9"/>
                  <a:pt x="9" y="8"/>
                  <a:pt x="10" y="8"/>
                </a:cubicBezTo>
                <a:close/>
                <a:moveTo>
                  <a:pt x="37" y="8"/>
                </a:moveTo>
                <a:cubicBezTo>
                  <a:pt x="37" y="8"/>
                  <a:pt x="37" y="8"/>
                  <a:pt x="37" y="8"/>
                </a:cubicBezTo>
                <a:cubicBezTo>
                  <a:pt x="38" y="8"/>
                  <a:pt x="39" y="9"/>
                  <a:pt x="39" y="10"/>
                </a:cubicBezTo>
                <a:cubicBezTo>
                  <a:pt x="39" y="11"/>
                  <a:pt x="38" y="12"/>
                  <a:pt x="37" y="12"/>
                </a:cubicBezTo>
                <a:cubicBezTo>
                  <a:pt x="36" y="12"/>
                  <a:pt x="35" y="11"/>
                  <a:pt x="35" y="10"/>
                </a:cubicBezTo>
                <a:cubicBezTo>
                  <a:pt x="35" y="9"/>
                  <a:pt x="36" y="8"/>
                  <a:pt x="37" y="8"/>
                </a:cubicBezTo>
                <a:close/>
                <a:moveTo>
                  <a:pt x="23" y="37"/>
                </a:moveTo>
                <a:cubicBezTo>
                  <a:pt x="23" y="37"/>
                  <a:pt x="23" y="37"/>
                  <a:pt x="23" y="37"/>
                </a:cubicBezTo>
                <a:cubicBezTo>
                  <a:pt x="26" y="35"/>
                  <a:pt x="29" y="31"/>
                  <a:pt x="31" y="28"/>
                </a:cubicBezTo>
                <a:cubicBezTo>
                  <a:pt x="33" y="24"/>
                  <a:pt x="34" y="20"/>
                  <a:pt x="34" y="16"/>
                </a:cubicBezTo>
                <a:cubicBezTo>
                  <a:pt x="34" y="16"/>
                  <a:pt x="34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4"/>
                  <a:pt x="32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4" y="14"/>
                  <a:pt x="14" y="15"/>
                  <a:pt x="14" y="15"/>
                </a:cubicBezTo>
                <a:cubicBezTo>
                  <a:pt x="13" y="15"/>
                  <a:pt x="13" y="16"/>
                  <a:pt x="13" y="16"/>
                </a:cubicBezTo>
                <a:cubicBezTo>
                  <a:pt x="13" y="20"/>
                  <a:pt x="14" y="24"/>
                  <a:pt x="16" y="28"/>
                </a:cubicBezTo>
                <a:cubicBezTo>
                  <a:pt x="18" y="31"/>
                  <a:pt x="21" y="35"/>
                  <a:pt x="23" y="37"/>
                </a:cubicBezTo>
                <a:close/>
                <a:moveTo>
                  <a:pt x="33" y="29"/>
                </a:moveTo>
                <a:cubicBezTo>
                  <a:pt x="33" y="29"/>
                  <a:pt x="33" y="29"/>
                  <a:pt x="33" y="29"/>
                </a:cubicBezTo>
                <a:cubicBezTo>
                  <a:pt x="31" y="33"/>
                  <a:pt x="28" y="37"/>
                  <a:pt x="24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40"/>
                  <a:pt x="23" y="40"/>
                  <a:pt x="23" y="39"/>
                </a:cubicBezTo>
                <a:cubicBezTo>
                  <a:pt x="19" y="37"/>
                  <a:pt x="16" y="33"/>
                  <a:pt x="14" y="29"/>
                </a:cubicBezTo>
                <a:cubicBezTo>
                  <a:pt x="12" y="25"/>
                  <a:pt x="11" y="20"/>
                  <a:pt x="10" y="16"/>
                </a:cubicBezTo>
                <a:cubicBezTo>
                  <a:pt x="10" y="15"/>
                  <a:pt x="10" y="15"/>
                  <a:pt x="11" y="15"/>
                </a:cubicBezTo>
                <a:cubicBezTo>
                  <a:pt x="11" y="14"/>
                  <a:pt x="12" y="14"/>
                  <a:pt x="12" y="14"/>
                </a:cubicBezTo>
                <a:cubicBezTo>
                  <a:pt x="12" y="14"/>
                  <a:pt x="12" y="14"/>
                  <a:pt x="12" y="14"/>
                </a:cubicBezTo>
                <a:cubicBezTo>
                  <a:pt x="12" y="13"/>
                  <a:pt x="13" y="13"/>
                  <a:pt x="13" y="12"/>
                </a:cubicBezTo>
                <a:cubicBezTo>
                  <a:pt x="13" y="12"/>
                  <a:pt x="14" y="12"/>
                  <a:pt x="14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2"/>
                  <a:pt x="34" y="12"/>
                  <a:pt x="34" y="12"/>
                </a:cubicBezTo>
                <a:cubicBezTo>
                  <a:pt x="34" y="13"/>
                  <a:pt x="35" y="13"/>
                  <a:pt x="35" y="14"/>
                </a:cubicBezTo>
                <a:cubicBezTo>
                  <a:pt x="35" y="14"/>
                  <a:pt x="35" y="14"/>
                  <a:pt x="35" y="14"/>
                </a:cubicBezTo>
                <a:cubicBezTo>
                  <a:pt x="35" y="14"/>
                  <a:pt x="36" y="14"/>
                  <a:pt x="36" y="15"/>
                </a:cubicBezTo>
                <a:cubicBezTo>
                  <a:pt x="37" y="15"/>
                  <a:pt x="37" y="15"/>
                  <a:pt x="37" y="16"/>
                </a:cubicBezTo>
                <a:cubicBezTo>
                  <a:pt x="36" y="20"/>
                  <a:pt x="35" y="25"/>
                  <a:pt x="33" y="29"/>
                </a:cubicBezTo>
                <a:close/>
                <a:moveTo>
                  <a:pt x="23" y="47"/>
                </a:moveTo>
                <a:cubicBezTo>
                  <a:pt x="23" y="47"/>
                  <a:pt x="23" y="47"/>
                  <a:pt x="23" y="47"/>
                </a:cubicBezTo>
                <a:cubicBezTo>
                  <a:pt x="36" y="40"/>
                  <a:pt x="43" y="26"/>
                  <a:pt x="43" y="12"/>
                </a:cubicBezTo>
                <a:cubicBezTo>
                  <a:pt x="43" y="11"/>
                  <a:pt x="43" y="11"/>
                  <a:pt x="43" y="11"/>
                </a:cubicBezTo>
                <a:cubicBezTo>
                  <a:pt x="40" y="10"/>
                  <a:pt x="38" y="7"/>
                  <a:pt x="38" y="4"/>
                </a:cubicBezTo>
                <a:cubicBezTo>
                  <a:pt x="9" y="4"/>
                  <a:pt x="9" y="4"/>
                  <a:pt x="9" y="4"/>
                </a:cubicBezTo>
                <a:cubicBezTo>
                  <a:pt x="9" y="7"/>
                  <a:pt x="6" y="10"/>
                  <a:pt x="4" y="11"/>
                </a:cubicBezTo>
                <a:cubicBezTo>
                  <a:pt x="4" y="12"/>
                  <a:pt x="4" y="12"/>
                  <a:pt x="4" y="12"/>
                </a:cubicBezTo>
                <a:cubicBezTo>
                  <a:pt x="4" y="26"/>
                  <a:pt x="11" y="40"/>
                  <a:pt x="23" y="47"/>
                </a:cubicBezTo>
                <a:close/>
                <a:moveTo>
                  <a:pt x="24" y="50"/>
                </a:moveTo>
                <a:cubicBezTo>
                  <a:pt x="24" y="50"/>
                  <a:pt x="24" y="50"/>
                  <a:pt x="24" y="50"/>
                </a:cubicBezTo>
                <a:cubicBezTo>
                  <a:pt x="24" y="51"/>
                  <a:pt x="23" y="51"/>
                  <a:pt x="23" y="50"/>
                </a:cubicBezTo>
                <a:cubicBezTo>
                  <a:pt x="8" y="44"/>
                  <a:pt x="0" y="28"/>
                  <a:pt x="0" y="12"/>
                </a:cubicBezTo>
                <a:cubicBezTo>
                  <a:pt x="0" y="12"/>
                  <a:pt x="0" y="11"/>
                  <a:pt x="0" y="11"/>
                </a:cubicBezTo>
                <a:cubicBezTo>
                  <a:pt x="0" y="10"/>
                  <a:pt x="0" y="10"/>
                  <a:pt x="0" y="9"/>
                </a:cubicBezTo>
                <a:cubicBezTo>
                  <a:pt x="0" y="8"/>
                  <a:pt x="1" y="7"/>
                  <a:pt x="1" y="7"/>
                </a:cubicBezTo>
                <a:cubicBezTo>
                  <a:pt x="4" y="7"/>
                  <a:pt x="6" y="5"/>
                  <a:pt x="6" y="2"/>
                </a:cubicBezTo>
                <a:cubicBezTo>
                  <a:pt x="6" y="2"/>
                  <a:pt x="6" y="2"/>
                  <a:pt x="6" y="2"/>
                </a:cubicBezTo>
                <a:cubicBezTo>
                  <a:pt x="6" y="1"/>
                  <a:pt x="7" y="0"/>
                  <a:pt x="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cubicBezTo>
                  <a:pt x="41" y="5"/>
                  <a:pt x="43" y="7"/>
                  <a:pt x="46" y="7"/>
                </a:cubicBezTo>
                <a:cubicBezTo>
                  <a:pt x="46" y="7"/>
                  <a:pt x="47" y="8"/>
                  <a:pt x="47" y="9"/>
                </a:cubicBezTo>
                <a:cubicBezTo>
                  <a:pt x="47" y="10"/>
                  <a:pt x="47" y="10"/>
                  <a:pt x="47" y="11"/>
                </a:cubicBezTo>
                <a:cubicBezTo>
                  <a:pt x="47" y="11"/>
                  <a:pt x="47" y="12"/>
                  <a:pt x="47" y="12"/>
                </a:cubicBezTo>
                <a:cubicBezTo>
                  <a:pt x="47" y="28"/>
                  <a:pt x="39" y="43"/>
                  <a:pt x="24" y="50"/>
                </a:cubicBezTo>
                <a:close/>
              </a:path>
            </a:pathLst>
          </a:custGeom>
          <a:solidFill>
            <a:srgbClr val="F0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3264"/>
          </a:p>
        </p:txBody>
      </p:sp>
      <p:grpSp>
        <p:nvGrpSpPr>
          <p:cNvPr id="22" name="组合 26"/>
          <p:cNvGrpSpPr/>
          <p:nvPr/>
        </p:nvGrpSpPr>
        <p:grpSpPr>
          <a:xfrm>
            <a:off x="7203758" y="3109057"/>
            <a:ext cx="1151951" cy="993022"/>
            <a:chOff x="3556000" y="4062413"/>
            <a:chExt cx="1430338" cy="1266825"/>
          </a:xfrm>
          <a:solidFill>
            <a:srgbClr val="304153"/>
          </a:solidFill>
        </p:grpSpPr>
        <p:sp>
          <p:nvSpPr>
            <p:cNvPr id="23" name="Freeform 33"/>
            <p:cNvSpPr>
              <a:spLocks/>
            </p:cNvSpPr>
            <p:nvPr/>
          </p:nvSpPr>
          <p:spPr bwMode="auto">
            <a:xfrm>
              <a:off x="3873500" y="4300538"/>
              <a:ext cx="1112838" cy="1028700"/>
            </a:xfrm>
            <a:custGeom>
              <a:avLst/>
              <a:gdLst>
                <a:gd name="T0" fmla="*/ 1024 w 1792"/>
                <a:gd name="T1" fmla="*/ 1157 h 1664"/>
                <a:gd name="T2" fmla="*/ 1024 w 1792"/>
                <a:gd name="T3" fmla="*/ 1052 h 1664"/>
                <a:gd name="T4" fmla="*/ 1280 w 1792"/>
                <a:gd name="T5" fmla="*/ 576 h 1664"/>
                <a:gd name="T6" fmla="*/ 896 w 1792"/>
                <a:gd name="T7" fmla="*/ 0 h 1664"/>
                <a:gd name="T8" fmla="*/ 512 w 1792"/>
                <a:gd name="T9" fmla="*/ 576 h 1664"/>
                <a:gd name="T10" fmla="*/ 768 w 1792"/>
                <a:gd name="T11" fmla="*/ 1052 h 1664"/>
                <a:gd name="T12" fmla="*/ 768 w 1792"/>
                <a:gd name="T13" fmla="*/ 1157 h 1664"/>
                <a:gd name="T14" fmla="*/ 0 w 1792"/>
                <a:gd name="T15" fmla="*/ 1664 h 1664"/>
                <a:gd name="T16" fmla="*/ 1792 w 1792"/>
                <a:gd name="T17" fmla="*/ 1664 h 1664"/>
                <a:gd name="T18" fmla="*/ 1024 w 1792"/>
                <a:gd name="T19" fmla="*/ 1157 h 1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2" h="1664">
                  <a:moveTo>
                    <a:pt x="1024" y="1157"/>
                  </a:moveTo>
                  <a:cubicBezTo>
                    <a:pt x="1024" y="1052"/>
                    <a:pt x="1024" y="1052"/>
                    <a:pt x="1024" y="1052"/>
                  </a:cubicBezTo>
                  <a:cubicBezTo>
                    <a:pt x="1165" y="972"/>
                    <a:pt x="1280" y="774"/>
                    <a:pt x="1280" y="576"/>
                  </a:cubicBezTo>
                  <a:cubicBezTo>
                    <a:pt x="1280" y="258"/>
                    <a:pt x="1280" y="0"/>
                    <a:pt x="896" y="0"/>
                  </a:cubicBezTo>
                  <a:cubicBezTo>
                    <a:pt x="512" y="0"/>
                    <a:pt x="512" y="258"/>
                    <a:pt x="512" y="576"/>
                  </a:cubicBezTo>
                  <a:cubicBezTo>
                    <a:pt x="512" y="774"/>
                    <a:pt x="627" y="972"/>
                    <a:pt x="768" y="1052"/>
                  </a:cubicBezTo>
                  <a:cubicBezTo>
                    <a:pt x="768" y="1157"/>
                    <a:pt x="768" y="1157"/>
                    <a:pt x="768" y="1157"/>
                  </a:cubicBezTo>
                  <a:cubicBezTo>
                    <a:pt x="334" y="1193"/>
                    <a:pt x="0" y="1406"/>
                    <a:pt x="0" y="1664"/>
                  </a:cubicBezTo>
                  <a:cubicBezTo>
                    <a:pt x="1792" y="1664"/>
                    <a:pt x="1792" y="1664"/>
                    <a:pt x="1792" y="1664"/>
                  </a:cubicBezTo>
                  <a:cubicBezTo>
                    <a:pt x="1792" y="1406"/>
                    <a:pt x="1458" y="1193"/>
                    <a:pt x="1024" y="1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3" rIns="124347" bIns="62173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48"/>
            </a:p>
          </p:txBody>
        </p:sp>
        <p:sp>
          <p:nvSpPr>
            <p:cNvPr id="24" name="Freeform 34"/>
            <p:cNvSpPr>
              <a:spLocks/>
            </p:cNvSpPr>
            <p:nvPr/>
          </p:nvSpPr>
          <p:spPr bwMode="auto">
            <a:xfrm>
              <a:off x="3556000" y="4062413"/>
              <a:ext cx="781050" cy="1028700"/>
            </a:xfrm>
            <a:custGeom>
              <a:avLst/>
              <a:gdLst>
                <a:gd name="T0" fmla="*/ 654 w 1260"/>
                <a:gd name="T1" fmla="*/ 1591 h 1664"/>
                <a:gd name="T2" fmla="*/ 1054 w 1260"/>
                <a:gd name="T3" fmla="*/ 1430 h 1664"/>
                <a:gd name="T4" fmla="*/ 973 w 1260"/>
                <a:gd name="T5" fmla="*/ 1312 h 1664"/>
                <a:gd name="T6" fmla="*/ 880 w 1260"/>
                <a:gd name="T7" fmla="*/ 960 h 1664"/>
                <a:gd name="T8" fmla="*/ 941 w 1260"/>
                <a:gd name="T9" fmla="*/ 492 h 1664"/>
                <a:gd name="T10" fmla="*/ 1260 w 1260"/>
                <a:gd name="T11" fmla="*/ 253 h 1664"/>
                <a:gd name="T12" fmla="*/ 896 w 1260"/>
                <a:gd name="T13" fmla="*/ 0 h 1664"/>
                <a:gd name="T14" fmla="*/ 512 w 1260"/>
                <a:gd name="T15" fmla="*/ 576 h 1664"/>
                <a:gd name="T16" fmla="*/ 768 w 1260"/>
                <a:gd name="T17" fmla="*/ 1052 h 1664"/>
                <a:gd name="T18" fmla="*/ 768 w 1260"/>
                <a:gd name="T19" fmla="*/ 1157 h 1664"/>
                <a:gd name="T20" fmla="*/ 0 w 1260"/>
                <a:gd name="T21" fmla="*/ 1664 h 1664"/>
                <a:gd name="T22" fmla="*/ 558 w 1260"/>
                <a:gd name="T23" fmla="*/ 1664 h 1664"/>
                <a:gd name="T24" fmla="*/ 654 w 1260"/>
                <a:gd name="T25" fmla="*/ 1591 h 1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60" h="1664">
                  <a:moveTo>
                    <a:pt x="654" y="1591"/>
                  </a:moveTo>
                  <a:cubicBezTo>
                    <a:pt x="765" y="1518"/>
                    <a:pt x="903" y="1463"/>
                    <a:pt x="1054" y="1430"/>
                  </a:cubicBezTo>
                  <a:cubicBezTo>
                    <a:pt x="1024" y="1394"/>
                    <a:pt x="997" y="1355"/>
                    <a:pt x="973" y="1312"/>
                  </a:cubicBezTo>
                  <a:cubicBezTo>
                    <a:pt x="912" y="1201"/>
                    <a:pt x="880" y="1080"/>
                    <a:pt x="880" y="960"/>
                  </a:cubicBezTo>
                  <a:cubicBezTo>
                    <a:pt x="880" y="788"/>
                    <a:pt x="880" y="625"/>
                    <a:pt x="941" y="492"/>
                  </a:cubicBezTo>
                  <a:cubicBezTo>
                    <a:pt x="1001" y="363"/>
                    <a:pt x="1107" y="283"/>
                    <a:pt x="1260" y="253"/>
                  </a:cubicBezTo>
                  <a:cubicBezTo>
                    <a:pt x="1226" y="101"/>
                    <a:pt x="1136" y="0"/>
                    <a:pt x="896" y="0"/>
                  </a:cubicBezTo>
                  <a:cubicBezTo>
                    <a:pt x="512" y="0"/>
                    <a:pt x="512" y="258"/>
                    <a:pt x="512" y="576"/>
                  </a:cubicBezTo>
                  <a:cubicBezTo>
                    <a:pt x="512" y="774"/>
                    <a:pt x="627" y="972"/>
                    <a:pt x="768" y="1052"/>
                  </a:cubicBezTo>
                  <a:cubicBezTo>
                    <a:pt x="768" y="1157"/>
                    <a:pt x="768" y="1157"/>
                    <a:pt x="768" y="1157"/>
                  </a:cubicBezTo>
                  <a:cubicBezTo>
                    <a:pt x="334" y="1193"/>
                    <a:pt x="0" y="1406"/>
                    <a:pt x="0" y="1664"/>
                  </a:cubicBezTo>
                  <a:cubicBezTo>
                    <a:pt x="558" y="1664"/>
                    <a:pt x="558" y="1664"/>
                    <a:pt x="558" y="1664"/>
                  </a:cubicBezTo>
                  <a:cubicBezTo>
                    <a:pt x="587" y="1638"/>
                    <a:pt x="619" y="1614"/>
                    <a:pt x="654" y="15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3" rIns="124347" bIns="62173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48"/>
            </a:p>
          </p:txBody>
        </p:sp>
      </p:grpSp>
      <p:sp>
        <p:nvSpPr>
          <p:cNvPr id="26" name="文本框 201"/>
          <p:cNvSpPr txBox="1"/>
          <p:nvPr/>
        </p:nvSpPr>
        <p:spPr bwMode="auto">
          <a:xfrm>
            <a:off x="1877844" y="4102079"/>
            <a:ext cx="3385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by Network Supervisor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椭圆 401"/>
          <p:cNvSpPr/>
          <p:nvPr/>
        </p:nvSpPr>
        <p:spPr bwMode="auto">
          <a:xfrm>
            <a:off x="3093501" y="3282838"/>
            <a:ext cx="813773" cy="797437"/>
          </a:xfrm>
          <a:prstGeom prst="ellipse">
            <a:avLst/>
          </a:prstGeom>
          <a:solidFill>
            <a:srgbClr val="304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1"/>
          </a:p>
        </p:txBody>
      </p:sp>
      <p:sp>
        <p:nvSpPr>
          <p:cNvPr id="29" name="Freeform 218"/>
          <p:cNvSpPr>
            <a:spLocks noEditPoints="1"/>
          </p:cNvSpPr>
          <p:nvPr/>
        </p:nvSpPr>
        <p:spPr bwMode="auto">
          <a:xfrm>
            <a:off x="3370030" y="3542490"/>
            <a:ext cx="260717" cy="293639"/>
          </a:xfrm>
          <a:custGeom>
            <a:avLst/>
            <a:gdLst>
              <a:gd name="T0" fmla="*/ 79375 w 47"/>
              <a:gd name="T1" fmla="*/ 133350 h 51"/>
              <a:gd name="T2" fmla="*/ 69850 w 47"/>
              <a:gd name="T3" fmla="*/ 133350 h 51"/>
              <a:gd name="T4" fmla="*/ 31750 w 47"/>
              <a:gd name="T5" fmla="*/ 25400 h 51"/>
              <a:gd name="T6" fmla="*/ 38100 w 47"/>
              <a:gd name="T7" fmla="*/ 31750 h 51"/>
              <a:gd name="T8" fmla="*/ 25400 w 47"/>
              <a:gd name="T9" fmla="*/ 31750 h 51"/>
              <a:gd name="T10" fmla="*/ 117475 w 47"/>
              <a:gd name="T11" fmla="*/ 25400 h 51"/>
              <a:gd name="T12" fmla="*/ 123825 w 47"/>
              <a:gd name="T13" fmla="*/ 31750 h 51"/>
              <a:gd name="T14" fmla="*/ 111125 w 47"/>
              <a:gd name="T15" fmla="*/ 31750 h 51"/>
              <a:gd name="T16" fmla="*/ 73025 w 47"/>
              <a:gd name="T17" fmla="*/ 117475 h 51"/>
              <a:gd name="T18" fmla="*/ 98425 w 47"/>
              <a:gd name="T19" fmla="*/ 88900 h 51"/>
              <a:gd name="T20" fmla="*/ 104775 w 47"/>
              <a:gd name="T21" fmla="*/ 47625 h 51"/>
              <a:gd name="T22" fmla="*/ 101600 w 47"/>
              <a:gd name="T23" fmla="*/ 44450 h 51"/>
              <a:gd name="T24" fmla="*/ 44450 w 47"/>
              <a:gd name="T25" fmla="*/ 47625 h 51"/>
              <a:gd name="T26" fmla="*/ 50800 w 47"/>
              <a:gd name="T27" fmla="*/ 88900 h 51"/>
              <a:gd name="T28" fmla="*/ 104775 w 47"/>
              <a:gd name="T29" fmla="*/ 92075 h 51"/>
              <a:gd name="T30" fmla="*/ 76200 w 47"/>
              <a:gd name="T31" fmla="*/ 123825 h 51"/>
              <a:gd name="T32" fmla="*/ 73025 w 47"/>
              <a:gd name="T33" fmla="*/ 123825 h 51"/>
              <a:gd name="T34" fmla="*/ 31750 w 47"/>
              <a:gd name="T35" fmla="*/ 50800 h 51"/>
              <a:gd name="T36" fmla="*/ 38100 w 47"/>
              <a:gd name="T37" fmla="*/ 44450 h 51"/>
              <a:gd name="T38" fmla="*/ 41275 w 47"/>
              <a:gd name="T39" fmla="*/ 38100 h 51"/>
              <a:gd name="T40" fmla="*/ 104775 w 47"/>
              <a:gd name="T41" fmla="*/ 38100 h 51"/>
              <a:gd name="T42" fmla="*/ 111125 w 47"/>
              <a:gd name="T43" fmla="*/ 44450 h 51"/>
              <a:gd name="T44" fmla="*/ 114300 w 47"/>
              <a:gd name="T45" fmla="*/ 47625 h 51"/>
              <a:gd name="T46" fmla="*/ 104775 w 47"/>
              <a:gd name="T47" fmla="*/ 92075 h 51"/>
              <a:gd name="T48" fmla="*/ 73025 w 47"/>
              <a:gd name="T49" fmla="*/ 149225 h 51"/>
              <a:gd name="T50" fmla="*/ 136525 w 47"/>
              <a:gd name="T51" fmla="*/ 34925 h 51"/>
              <a:gd name="T52" fmla="*/ 28575 w 47"/>
              <a:gd name="T53" fmla="*/ 12700 h 51"/>
              <a:gd name="T54" fmla="*/ 12700 w 47"/>
              <a:gd name="T55" fmla="*/ 38100 h 51"/>
              <a:gd name="T56" fmla="*/ 76200 w 47"/>
              <a:gd name="T57" fmla="*/ 158750 h 51"/>
              <a:gd name="T58" fmla="*/ 73025 w 47"/>
              <a:gd name="T59" fmla="*/ 158750 h 51"/>
              <a:gd name="T60" fmla="*/ 0 w 47"/>
              <a:gd name="T61" fmla="*/ 34925 h 51"/>
              <a:gd name="T62" fmla="*/ 3175 w 47"/>
              <a:gd name="T63" fmla="*/ 22225 h 51"/>
              <a:gd name="T64" fmla="*/ 19050 w 47"/>
              <a:gd name="T65" fmla="*/ 6350 h 51"/>
              <a:gd name="T66" fmla="*/ 123825 w 47"/>
              <a:gd name="T67" fmla="*/ 0 h 51"/>
              <a:gd name="T68" fmla="*/ 130175 w 47"/>
              <a:gd name="T69" fmla="*/ 6350 h 51"/>
              <a:gd name="T70" fmla="*/ 149225 w 47"/>
              <a:gd name="T71" fmla="*/ 28575 h 51"/>
              <a:gd name="T72" fmla="*/ 149225 w 47"/>
              <a:gd name="T73" fmla="*/ 38100 h 51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47" h="51">
                <a:moveTo>
                  <a:pt x="23" y="40"/>
                </a:moveTo>
                <a:cubicBezTo>
                  <a:pt x="25" y="40"/>
                  <a:pt x="25" y="41"/>
                  <a:pt x="25" y="42"/>
                </a:cubicBezTo>
                <a:cubicBezTo>
                  <a:pt x="25" y="43"/>
                  <a:pt x="25" y="44"/>
                  <a:pt x="23" y="44"/>
                </a:cubicBezTo>
                <a:cubicBezTo>
                  <a:pt x="22" y="44"/>
                  <a:pt x="22" y="43"/>
                  <a:pt x="22" y="42"/>
                </a:cubicBezTo>
                <a:cubicBezTo>
                  <a:pt x="22" y="41"/>
                  <a:pt x="22" y="40"/>
                  <a:pt x="23" y="40"/>
                </a:cubicBezTo>
                <a:close/>
                <a:moveTo>
                  <a:pt x="10" y="8"/>
                </a:moveTo>
                <a:cubicBezTo>
                  <a:pt x="10" y="8"/>
                  <a:pt x="10" y="8"/>
                  <a:pt x="10" y="8"/>
                </a:cubicBezTo>
                <a:cubicBezTo>
                  <a:pt x="11" y="8"/>
                  <a:pt x="12" y="9"/>
                  <a:pt x="12" y="10"/>
                </a:cubicBezTo>
                <a:cubicBezTo>
                  <a:pt x="12" y="11"/>
                  <a:pt x="11" y="12"/>
                  <a:pt x="10" y="12"/>
                </a:cubicBezTo>
                <a:cubicBezTo>
                  <a:pt x="9" y="12"/>
                  <a:pt x="8" y="11"/>
                  <a:pt x="8" y="10"/>
                </a:cubicBezTo>
                <a:cubicBezTo>
                  <a:pt x="8" y="9"/>
                  <a:pt x="9" y="8"/>
                  <a:pt x="10" y="8"/>
                </a:cubicBezTo>
                <a:close/>
                <a:moveTo>
                  <a:pt x="37" y="8"/>
                </a:moveTo>
                <a:cubicBezTo>
                  <a:pt x="37" y="8"/>
                  <a:pt x="37" y="8"/>
                  <a:pt x="37" y="8"/>
                </a:cubicBezTo>
                <a:cubicBezTo>
                  <a:pt x="38" y="8"/>
                  <a:pt x="39" y="9"/>
                  <a:pt x="39" y="10"/>
                </a:cubicBezTo>
                <a:cubicBezTo>
                  <a:pt x="39" y="11"/>
                  <a:pt x="38" y="12"/>
                  <a:pt x="37" y="12"/>
                </a:cubicBezTo>
                <a:cubicBezTo>
                  <a:pt x="36" y="12"/>
                  <a:pt x="35" y="11"/>
                  <a:pt x="35" y="10"/>
                </a:cubicBezTo>
                <a:cubicBezTo>
                  <a:pt x="35" y="9"/>
                  <a:pt x="36" y="8"/>
                  <a:pt x="37" y="8"/>
                </a:cubicBezTo>
                <a:close/>
                <a:moveTo>
                  <a:pt x="23" y="37"/>
                </a:moveTo>
                <a:cubicBezTo>
                  <a:pt x="23" y="37"/>
                  <a:pt x="23" y="37"/>
                  <a:pt x="23" y="37"/>
                </a:cubicBezTo>
                <a:cubicBezTo>
                  <a:pt x="26" y="35"/>
                  <a:pt x="29" y="31"/>
                  <a:pt x="31" y="28"/>
                </a:cubicBezTo>
                <a:cubicBezTo>
                  <a:pt x="33" y="24"/>
                  <a:pt x="34" y="20"/>
                  <a:pt x="34" y="16"/>
                </a:cubicBezTo>
                <a:cubicBezTo>
                  <a:pt x="34" y="16"/>
                  <a:pt x="34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4"/>
                  <a:pt x="32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4" y="14"/>
                  <a:pt x="14" y="15"/>
                  <a:pt x="14" y="15"/>
                </a:cubicBezTo>
                <a:cubicBezTo>
                  <a:pt x="13" y="15"/>
                  <a:pt x="13" y="16"/>
                  <a:pt x="13" y="16"/>
                </a:cubicBezTo>
                <a:cubicBezTo>
                  <a:pt x="13" y="20"/>
                  <a:pt x="14" y="24"/>
                  <a:pt x="16" y="28"/>
                </a:cubicBezTo>
                <a:cubicBezTo>
                  <a:pt x="18" y="31"/>
                  <a:pt x="21" y="35"/>
                  <a:pt x="23" y="37"/>
                </a:cubicBezTo>
                <a:close/>
                <a:moveTo>
                  <a:pt x="33" y="29"/>
                </a:moveTo>
                <a:cubicBezTo>
                  <a:pt x="33" y="29"/>
                  <a:pt x="33" y="29"/>
                  <a:pt x="33" y="29"/>
                </a:cubicBezTo>
                <a:cubicBezTo>
                  <a:pt x="31" y="33"/>
                  <a:pt x="28" y="37"/>
                  <a:pt x="24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40"/>
                  <a:pt x="23" y="40"/>
                  <a:pt x="23" y="39"/>
                </a:cubicBezTo>
                <a:cubicBezTo>
                  <a:pt x="19" y="37"/>
                  <a:pt x="16" y="33"/>
                  <a:pt x="14" y="29"/>
                </a:cubicBezTo>
                <a:cubicBezTo>
                  <a:pt x="12" y="25"/>
                  <a:pt x="11" y="20"/>
                  <a:pt x="10" y="16"/>
                </a:cubicBezTo>
                <a:cubicBezTo>
                  <a:pt x="10" y="15"/>
                  <a:pt x="10" y="15"/>
                  <a:pt x="11" y="15"/>
                </a:cubicBezTo>
                <a:cubicBezTo>
                  <a:pt x="11" y="14"/>
                  <a:pt x="12" y="14"/>
                  <a:pt x="12" y="14"/>
                </a:cubicBezTo>
                <a:cubicBezTo>
                  <a:pt x="12" y="14"/>
                  <a:pt x="12" y="14"/>
                  <a:pt x="12" y="14"/>
                </a:cubicBezTo>
                <a:cubicBezTo>
                  <a:pt x="12" y="13"/>
                  <a:pt x="13" y="13"/>
                  <a:pt x="13" y="12"/>
                </a:cubicBezTo>
                <a:cubicBezTo>
                  <a:pt x="13" y="12"/>
                  <a:pt x="14" y="12"/>
                  <a:pt x="14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2"/>
                  <a:pt x="34" y="12"/>
                  <a:pt x="34" y="12"/>
                </a:cubicBezTo>
                <a:cubicBezTo>
                  <a:pt x="34" y="13"/>
                  <a:pt x="35" y="13"/>
                  <a:pt x="35" y="14"/>
                </a:cubicBezTo>
                <a:cubicBezTo>
                  <a:pt x="35" y="14"/>
                  <a:pt x="35" y="14"/>
                  <a:pt x="35" y="14"/>
                </a:cubicBezTo>
                <a:cubicBezTo>
                  <a:pt x="35" y="14"/>
                  <a:pt x="36" y="14"/>
                  <a:pt x="36" y="15"/>
                </a:cubicBezTo>
                <a:cubicBezTo>
                  <a:pt x="37" y="15"/>
                  <a:pt x="37" y="15"/>
                  <a:pt x="37" y="16"/>
                </a:cubicBezTo>
                <a:cubicBezTo>
                  <a:pt x="36" y="20"/>
                  <a:pt x="35" y="25"/>
                  <a:pt x="33" y="29"/>
                </a:cubicBezTo>
                <a:close/>
                <a:moveTo>
                  <a:pt x="23" y="47"/>
                </a:moveTo>
                <a:cubicBezTo>
                  <a:pt x="23" y="47"/>
                  <a:pt x="23" y="47"/>
                  <a:pt x="23" y="47"/>
                </a:cubicBezTo>
                <a:cubicBezTo>
                  <a:pt x="36" y="40"/>
                  <a:pt x="43" y="26"/>
                  <a:pt x="43" y="12"/>
                </a:cubicBezTo>
                <a:cubicBezTo>
                  <a:pt x="43" y="11"/>
                  <a:pt x="43" y="11"/>
                  <a:pt x="43" y="11"/>
                </a:cubicBezTo>
                <a:cubicBezTo>
                  <a:pt x="40" y="10"/>
                  <a:pt x="38" y="7"/>
                  <a:pt x="38" y="4"/>
                </a:cubicBezTo>
                <a:cubicBezTo>
                  <a:pt x="9" y="4"/>
                  <a:pt x="9" y="4"/>
                  <a:pt x="9" y="4"/>
                </a:cubicBezTo>
                <a:cubicBezTo>
                  <a:pt x="9" y="7"/>
                  <a:pt x="6" y="10"/>
                  <a:pt x="4" y="11"/>
                </a:cubicBezTo>
                <a:cubicBezTo>
                  <a:pt x="4" y="12"/>
                  <a:pt x="4" y="12"/>
                  <a:pt x="4" y="12"/>
                </a:cubicBezTo>
                <a:cubicBezTo>
                  <a:pt x="4" y="26"/>
                  <a:pt x="11" y="40"/>
                  <a:pt x="23" y="47"/>
                </a:cubicBezTo>
                <a:close/>
                <a:moveTo>
                  <a:pt x="24" y="50"/>
                </a:moveTo>
                <a:cubicBezTo>
                  <a:pt x="24" y="50"/>
                  <a:pt x="24" y="50"/>
                  <a:pt x="24" y="50"/>
                </a:cubicBezTo>
                <a:cubicBezTo>
                  <a:pt x="24" y="51"/>
                  <a:pt x="23" y="51"/>
                  <a:pt x="23" y="50"/>
                </a:cubicBezTo>
                <a:cubicBezTo>
                  <a:pt x="8" y="44"/>
                  <a:pt x="0" y="28"/>
                  <a:pt x="0" y="12"/>
                </a:cubicBezTo>
                <a:cubicBezTo>
                  <a:pt x="0" y="12"/>
                  <a:pt x="0" y="11"/>
                  <a:pt x="0" y="11"/>
                </a:cubicBezTo>
                <a:cubicBezTo>
                  <a:pt x="0" y="10"/>
                  <a:pt x="0" y="10"/>
                  <a:pt x="0" y="9"/>
                </a:cubicBezTo>
                <a:cubicBezTo>
                  <a:pt x="0" y="8"/>
                  <a:pt x="1" y="7"/>
                  <a:pt x="1" y="7"/>
                </a:cubicBezTo>
                <a:cubicBezTo>
                  <a:pt x="4" y="7"/>
                  <a:pt x="6" y="5"/>
                  <a:pt x="6" y="2"/>
                </a:cubicBezTo>
                <a:cubicBezTo>
                  <a:pt x="6" y="2"/>
                  <a:pt x="6" y="2"/>
                  <a:pt x="6" y="2"/>
                </a:cubicBezTo>
                <a:cubicBezTo>
                  <a:pt x="6" y="1"/>
                  <a:pt x="7" y="0"/>
                  <a:pt x="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cubicBezTo>
                  <a:pt x="41" y="5"/>
                  <a:pt x="43" y="7"/>
                  <a:pt x="46" y="7"/>
                </a:cubicBezTo>
                <a:cubicBezTo>
                  <a:pt x="46" y="7"/>
                  <a:pt x="47" y="8"/>
                  <a:pt x="47" y="9"/>
                </a:cubicBezTo>
                <a:cubicBezTo>
                  <a:pt x="47" y="10"/>
                  <a:pt x="47" y="10"/>
                  <a:pt x="47" y="11"/>
                </a:cubicBezTo>
                <a:cubicBezTo>
                  <a:pt x="47" y="11"/>
                  <a:pt x="47" y="12"/>
                  <a:pt x="47" y="12"/>
                </a:cubicBezTo>
                <a:cubicBezTo>
                  <a:pt x="47" y="28"/>
                  <a:pt x="39" y="43"/>
                  <a:pt x="24" y="50"/>
                </a:cubicBezTo>
                <a:close/>
              </a:path>
            </a:pathLst>
          </a:custGeom>
          <a:solidFill>
            <a:srgbClr val="F0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3264"/>
          </a:p>
        </p:txBody>
      </p:sp>
      <p:sp>
        <p:nvSpPr>
          <p:cNvPr id="31" name="Oval 18"/>
          <p:cNvSpPr/>
          <p:nvPr/>
        </p:nvSpPr>
        <p:spPr>
          <a:xfrm>
            <a:off x="3595179" y="1182504"/>
            <a:ext cx="914400" cy="914400"/>
          </a:xfrm>
          <a:prstGeom prst="ellipse">
            <a:avLst/>
          </a:prstGeom>
          <a:solidFill>
            <a:srgbClr val="304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2" name="组合 90"/>
          <p:cNvGrpSpPr/>
          <p:nvPr/>
        </p:nvGrpSpPr>
        <p:grpSpPr>
          <a:xfrm>
            <a:off x="3845728" y="1419098"/>
            <a:ext cx="413076" cy="449119"/>
            <a:chOff x="3684588" y="1095376"/>
            <a:chExt cx="1525588" cy="1658938"/>
          </a:xfrm>
          <a:solidFill>
            <a:schemeClr val="bg1"/>
          </a:solidFill>
        </p:grpSpPr>
        <p:sp>
          <p:nvSpPr>
            <p:cNvPr id="33" name="Freeform 22"/>
            <p:cNvSpPr>
              <a:spLocks noEditPoints="1"/>
            </p:cNvSpPr>
            <p:nvPr/>
          </p:nvSpPr>
          <p:spPr bwMode="auto">
            <a:xfrm>
              <a:off x="3813175" y="1095376"/>
              <a:ext cx="1295400" cy="1247775"/>
            </a:xfrm>
            <a:custGeom>
              <a:avLst/>
              <a:gdLst>
                <a:gd name="T0" fmla="*/ 735 w 816"/>
                <a:gd name="T1" fmla="*/ 541 h 786"/>
                <a:gd name="T2" fmla="*/ 768 w 816"/>
                <a:gd name="T3" fmla="*/ 531 h 786"/>
                <a:gd name="T4" fmla="*/ 786 w 816"/>
                <a:gd name="T5" fmla="*/ 504 h 786"/>
                <a:gd name="T6" fmla="*/ 793 w 816"/>
                <a:gd name="T7" fmla="*/ 58 h 786"/>
                <a:gd name="T8" fmla="*/ 786 w 816"/>
                <a:gd name="T9" fmla="*/ 35 h 786"/>
                <a:gd name="T10" fmla="*/ 768 w 816"/>
                <a:gd name="T11" fmla="*/ 10 h 786"/>
                <a:gd name="T12" fmla="*/ 735 w 816"/>
                <a:gd name="T13" fmla="*/ 0 h 786"/>
                <a:gd name="T14" fmla="*/ 67 w 816"/>
                <a:gd name="T15" fmla="*/ 0 h 786"/>
                <a:gd name="T16" fmla="*/ 40 w 816"/>
                <a:gd name="T17" fmla="*/ 16 h 786"/>
                <a:gd name="T18" fmla="*/ 23 w 816"/>
                <a:gd name="T19" fmla="*/ 45 h 786"/>
                <a:gd name="T20" fmla="*/ 23 w 816"/>
                <a:gd name="T21" fmla="*/ 481 h 786"/>
                <a:gd name="T22" fmla="*/ 31 w 816"/>
                <a:gd name="T23" fmla="*/ 514 h 786"/>
                <a:gd name="T24" fmla="*/ 56 w 816"/>
                <a:gd name="T25" fmla="*/ 535 h 786"/>
                <a:gd name="T26" fmla="*/ 79 w 816"/>
                <a:gd name="T27" fmla="*/ 541 h 786"/>
                <a:gd name="T28" fmla="*/ 83 w 816"/>
                <a:gd name="T29" fmla="*/ 75 h 786"/>
                <a:gd name="T30" fmla="*/ 106 w 816"/>
                <a:gd name="T31" fmla="*/ 60 h 786"/>
                <a:gd name="T32" fmla="*/ 716 w 816"/>
                <a:gd name="T33" fmla="*/ 62 h 786"/>
                <a:gd name="T34" fmla="*/ 730 w 816"/>
                <a:gd name="T35" fmla="*/ 85 h 786"/>
                <a:gd name="T36" fmla="*/ 728 w 816"/>
                <a:gd name="T37" fmla="*/ 458 h 786"/>
                <a:gd name="T38" fmla="*/ 706 w 816"/>
                <a:gd name="T39" fmla="*/ 475 h 786"/>
                <a:gd name="T40" fmla="*/ 96 w 816"/>
                <a:gd name="T41" fmla="*/ 473 h 786"/>
                <a:gd name="T42" fmla="*/ 81 w 816"/>
                <a:gd name="T43" fmla="*/ 448 h 786"/>
                <a:gd name="T44" fmla="*/ 108 w 816"/>
                <a:gd name="T45" fmla="*/ 581 h 786"/>
                <a:gd name="T46" fmla="*/ 64 w 816"/>
                <a:gd name="T47" fmla="*/ 589 h 786"/>
                <a:gd name="T48" fmla="*/ 17 w 816"/>
                <a:gd name="T49" fmla="*/ 620 h 786"/>
                <a:gd name="T50" fmla="*/ 0 w 816"/>
                <a:gd name="T51" fmla="*/ 668 h 786"/>
                <a:gd name="T52" fmla="*/ 2 w 816"/>
                <a:gd name="T53" fmla="*/ 718 h 786"/>
                <a:gd name="T54" fmla="*/ 31 w 816"/>
                <a:gd name="T55" fmla="*/ 761 h 786"/>
                <a:gd name="T56" fmla="*/ 85 w 816"/>
                <a:gd name="T57" fmla="*/ 784 h 786"/>
                <a:gd name="T58" fmla="*/ 708 w 816"/>
                <a:gd name="T59" fmla="*/ 786 h 786"/>
                <a:gd name="T60" fmla="*/ 768 w 816"/>
                <a:gd name="T61" fmla="*/ 772 h 786"/>
                <a:gd name="T62" fmla="*/ 807 w 816"/>
                <a:gd name="T63" fmla="*/ 734 h 786"/>
                <a:gd name="T64" fmla="*/ 816 w 816"/>
                <a:gd name="T65" fmla="*/ 668 h 786"/>
                <a:gd name="T66" fmla="*/ 807 w 816"/>
                <a:gd name="T67" fmla="*/ 635 h 786"/>
                <a:gd name="T68" fmla="*/ 768 w 816"/>
                <a:gd name="T69" fmla="*/ 595 h 786"/>
                <a:gd name="T70" fmla="*/ 708 w 816"/>
                <a:gd name="T71" fmla="*/ 581 h 786"/>
                <a:gd name="T72" fmla="*/ 699 w 816"/>
                <a:gd name="T73" fmla="*/ 722 h 786"/>
                <a:gd name="T74" fmla="*/ 677 w 816"/>
                <a:gd name="T75" fmla="*/ 714 h 786"/>
                <a:gd name="T76" fmla="*/ 662 w 816"/>
                <a:gd name="T77" fmla="*/ 697 h 786"/>
                <a:gd name="T78" fmla="*/ 660 w 816"/>
                <a:gd name="T79" fmla="*/ 680 h 786"/>
                <a:gd name="T80" fmla="*/ 666 w 816"/>
                <a:gd name="T81" fmla="*/ 660 h 786"/>
                <a:gd name="T82" fmla="*/ 683 w 816"/>
                <a:gd name="T83" fmla="*/ 645 h 786"/>
                <a:gd name="T84" fmla="*/ 699 w 816"/>
                <a:gd name="T85" fmla="*/ 641 h 786"/>
                <a:gd name="T86" fmla="*/ 722 w 816"/>
                <a:gd name="T87" fmla="*/ 649 h 786"/>
                <a:gd name="T88" fmla="*/ 735 w 816"/>
                <a:gd name="T89" fmla="*/ 666 h 786"/>
                <a:gd name="T90" fmla="*/ 739 w 816"/>
                <a:gd name="T91" fmla="*/ 680 h 786"/>
                <a:gd name="T92" fmla="*/ 733 w 816"/>
                <a:gd name="T93" fmla="*/ 703 h 786"/>
                <a:gd name="T94" fmla="*/ 714 w 816"/>
                <a:gd name="T95" fmla="*/ 718 h 786"/>
                <a:gd name="T96" fmla="*/ 699 w 816"/>
                <a:gd name="T97" fmla="*/ 722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6" h="786">
                  <a:moveTo>
                    <a:pt x="79" y="541"/>
                  </a:moveTo>
                  <a:lnTo>
                    <a:pt x="735" y="541"/>
                  </a:lnTo>
                  <a:lnTo>
                    <a:pt x="735" y="541"/>
                  </a:lnTo>
                  <a:lnTo>
                    <a:pt x="747" y="539"/>
                  </a:lnTo>
                  <a:lnTo>
                    <a:pt x="757" y="535"/>
                  </a:lnTo>
                  <a:lnTo>
                    <a:pt x="768" y="531"/>
                  </a:lnTo>
                  <a:lnTo>
                    <a:pt x="776" y="523"/>
                  </a:lnTo>
                  <a:lnTo>
                    <a:pt x="782" y="514"/>
                  </a:lnTo>
                  <a:lnTo>
                    <a:pt x="786" y="504"/>
                  </a:lnTo>
                  <a:lnTo>
                    <a:pt x="791" y="494"/>
                  </a:lnTo>
                  <a:lnTo>
                    <a:pt x="793" y="481"/>
                  </a:lnTo>
                  <a:lnTo>
                    <a:pt x="793" y="58"/>
                  </a:lnTo>
                  <a:lnTo>
                    <a:pt x="793" y="58"/>
                  </a:lnTo>
                  <a:lnTo>
                    <a:pt x="791" y="45"/>
                  </a:lnTo>
                  <a:lnTo>
                    <a:pt x="786" y="35"/>
                  </a:lnTo>
                  <a:lnTo>
                    <a:pt x="782" y="25"/>
                  </a:lnTo>
                  <a:lnTo>
                    <a:pt x="776" y="16"/>
                  </a:lnTo>
                  <a:lnTo>
                    <a:pt x="768" y="10"/>
                  </a:lnTo>
                  <a:lnTo>
                    <a:pt x="757" y="4"/>
                  </a:lnTo>
                  <a:lnTo>
                    <a:pt x="747" y="0"/>
                  </a:lnTo>
                  <a:lnTo>
                    <a:pt x="735" y="0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67" y="0"/>
                  </a:lnTo>
                  <a:lnTo>
                    <a:pt x="56" y="4"/>
                  </a:lnTo>
                  <a:lnTo>
                    <a:pt x="48" y="10"/>
                  </a:lnTo>
                  <a:lnTo>
                    <a:pt x="40" y="16"/>
                  </a:lnTo>
                  <a:lnTo>
                    <a:pt x="31" y="25"/>
                  </a:lnTo>
                  <a:lnTo>
                    <a:pt x="27" y="35"/>
                  </a:lnTo>
                  <a:lnTo>
                    <a:pt x="23" y="45"/>
                  </a:lnTo>
                  <a:lnTo>
                    <a:pt x="23" y="58"/>
                  </a:lnTo>
                  <a:lnTo>
                    <a:pt x="23" y="481"/>
                  </a:lnTo>
                  <a:lnTo>
                    <a:pt x="23" y="481"/>
                  </a:lnTo>
                  <a:lnTo>
                    <a:pt x="23" y="494"/>
                  </a:lnTo>
                  <a:lnTo>
                    <a:pt x="27" y="504"/>
                  </a:lnTo>
                  <a:lnTo>
                    <a:pt x="31" y="514"/>
                  </a:lnTo>
                  <a:lnTo>
                    <a:pt x="40" y="523"/>
                  </a:lnTo>
                  <a:lnTo>
                    <a:pt x="48" y="531"/>
                  </a:lnTo>
                  <a:lnTo>
                    <a:pt x="56" y="535"/>
                  </a:lnTo>
                  <a:lnTo>
                    <a:pt x="67" y="539"/>
                  </a:lnTo>
                  <a:lnTo>
                    <a:pt x="79" y="541"/>
                  </a:lnTo>
                  <a:lnTo>
                    <a:pt x="79" y="541"/>
                  </a:lnTo>
                  <a:close/>
                  <a:moveTo>
                    <a:pt x="81" y="85"/>
                  </a:moveTo>
                  <a:lnTo>
                    <a:pt x="81" y="85"/>
                  </a:lnTo>
                  <a:lnTo>
                    <a:pt x="83" y="75"/>
                  </a:lnTo>
                  <a:lnTo>
                    <a:pt x="89" y="66"/>
                  </a:lnTo>
                  <a:lnTo>
                    <a:pt x="96" y="62"/>
                  </a:lnTo>
                  <a:lnTo>
                    <a:pt x="106" y="60"/>
                  </a:lnTo>
                  <a:lnTo>
                    <a:pt x="706" y="60"/>
                  </a:lnTo>
                  <a:lnTo>
                    <a:pt x="706" y="60"/>
                  </a:lnTo>
                  <a:lnTo>
                    <a:pt x="716" y="62"/>
                  </a:lnTo>
                  <a:lnTo>
                    <a:pt x="722" y="66"/>
                  </a:lnTo>
                  <a:lnTo>
                    <a:pt x="728" y="75"/>
                  </a:lnTo>
                  <a:lnTo>
                    <a:pt x="730" y="85"/>
                  </a:lnTo>
                  <a:lnTo>
                    <a:pt x="730" y="448"/>
                  </a:lnTo>
                  <a:lnTo>
                    <a:pt x="730" y="448"/>
                  </a:lnTo>
                  <a:lnTo>
                    <a:pt x="728" y="458"/>
                  </a:lnTo>
                  <a:lnTo>
                    <a:pt x="722" y="467"/>
                  </a:lnTo>
                  <a:lnTo>
                    <a:pt x="716" y="473"/>
                  </a:lnTo>
                  <a:lnTo>
                    <a:pt x="706" y="475"/>
                  </a:lnTo>
                  <a:lnTo>
                    <a:pt x="106" y="475"/>
                  </a:lnTo>
                  <a:lnTo>
                    <a:pt x="106" y="475"/>
                  </a:lnTo>
                  <a:lnTo>
                    <a:pt x="96" y="473"/>
                  </a:lnTo>
                  <a:lnTo>
                    <a:pt x="89" y="467"/>
                  </a:lnTo>
                  <a:lnTo>
                    <a:pt x="83" y="458"/>
                  </a:lnTo>
                  <a:lnTo>
                    <a:pt x="81" y="448"/>
                  </a:lnTo>
                  <a:lnTo>
                    <a:pt x="81" y="85"/>
                  </a:lnTo>
                  <a:close/>
                  <a:moveTo>
                    <a:pt x="708" y="581"/>
                  </a:moveTo>
                  <a:lnTo>
                    <a:pt x="108" y="581"/>
                  </a:lnTo>
                  <a:lnTo>
                    <a:pt x="108" y="581"/>
                  </a:lnTo>
                  <a:lnTo>
                    <a:pt x="85" y="583"/>
                  </a:lnTo>
                  <a:lnTo>
                    <a:pt x="64" y="589"/>
                  </a:lnTo>
                  <a:lnTo>
                    <a:pt x="48" y="595"/>
                  </a:lnTo>
                  <a:lnTo>
                    <a:pt x="31" y="608"/>
                  </a:lnTo>
                  <a:lnTo>
                    <a:pt x="17" y="620"/>
                  </a:lnTo>
                  <a:lnTo>
                    <a:pt x="8" y="635"/>
                  </a:lnTo>
                  <a:lnTo>
                    <a:pt x="2" y="651"/>
                  </a:lnTo>
                  <a:lnTo>
                    <a:pt x="0" y="668"/>
                  </a:lnTo>
                  <a:lnTo>
                    <a:pt x="0" y="701"/>
                  </a:lnTo>
                  <a:lnTo>
                    <a:pt x="0" y="701"/>
                  </a:lnTo>
                  <a:lnTo>
                    <a:pt x="2" y="718"/>
                  </a:lnTo>
                  <a:lnTo>
                    <a:pt x="8" y="734"/>
                  </a:lnTo>
                  <a:lnTo>
                    <a:pt x="17" y="749"/>
                  </a:lnTo>
                  <a:lnTo>
                    <a:pt x="31" y="761"/>
                  </a:lnTo>
                  <a:lnTo>
                    <a:pt x="48" y="772"/>
                  </a:lnTo>
                  <a:lnTo>
                    <a:pt x="64" y="780"/>
                  </a:lnTo>
                  <a:lnTo>
                    <a:pt x="85" y="784"/>
                  </a:lnTo>
                  <a:lnTo>
                    <a:pt x="108" y="786"/>
                  </a:lnTo>
                  <a:lnTo>
                    <a:pt x="708" y="786"/>
                  </a:lnTo>
                  <a:lnTo>
                    <a:pt x="708" y="786"/>
                  </a:lnTo>
                  <a:lnTo>
                    <a:pt x="728" y="784"/>
                  </a:lnTo>
                  <a:lnTo>
                    <a:pt x="749" y="780"/>
                  </a:lnTo>
                  <a:lnTo>
                    <a:pt x="768" y="772"/>
                  </a:lnTo>
                  <a:lnTo>
                    <a:pt x="784" y="761"/>
                  </a:lnTo>
                  <a:lnTo>
                    <a:pt x="797" y="749"/>
                  </a:lnTo>
                  <a:lnTo>
                    <a:pt x="807" y="734"/>
                  </a:lnTo>
                  <a:lnTo>
                    <a:pt x="813" y="718"/>
                  </a:lnTo>
                  <a:lnTo>
                    <a:pt x="816" y="701"/>
                  </a:lnTo>
                  <a:lnTo>
                    <a:pt x="816" y="668"/>
                  </a:lnTo>
                  <a:lnTo>
                    <a:pt x="816" y="668"/>
                  </a:lnTo>
                  <a:lnTo>
                    <a:pt x="813" y="651"/>
                  </a:lnTo>
                  <a:lnTo>
                    <a:pt x="807" y="635"/>
                  </a:lnTo>
                  <a:lnTo>
                    <a:pt x="797" y="620"/>
                  </a:lnTo>
                  <a:lnTo>
                    <a:pt x="784" y="608"/>
                  </a:lnTo>
                  <a:lnTo>
                    <a:pt x="768" y="595"/>
                  </a:lnTo>
                  <a:lnTo>
                    <a:pt x="749" y="589"/>
                  </a:lnTo>
                  <a:lnTo>
                    <a:pt x="728" y="583"/>
                  </a:lnTo>
                  <a:lnTo>
                    <a:pt x="708" y="581"/>
                  </a:lnTo>
                  <a:lnTo>
                    <a:pt x="708" y="581"/>
                  </a:lnTo>
                  <a:close/>
                  <a:moveTo>
                    <a:pt x="699" y="722"/>
                  </a:moveTo>
                  <a:lnTo>
                    <a:pt x="699" y="722"/>
                  </a:lnTo>
                  <a:lnTo>
                    <a:pt x="691" y="720"/>
                  </a:lnTo>
                  <a:lnTo>
                    <a:pt x="683" y="718"/>
                  </a:lnTo>
                  <a:lnTo>
                    <a:pt x="677" y="714"/>
                  </a:lnTo>
                  <a:lnTo>
                    <a:pt x="670" y="709"/>
                  </a:lnTo>
                  <a:lnTo>
                    <a:pt x="666" y="703"/>
                  </a:lnTo>
                  <a:lnTo>
                    <a:pt x="662" y="697"/>
                  </a:lnTo>
                  <a:lnTo>
                    <a:pt x="660" y="689"/>
                  </a:lnTo>
                  <a:lnTo>
                    <a:pt x="660" y="680"/>
                  </a:lnTo>
                  <a:lnTo>
                    <a:pt x="660" y="680"/>
                  </a:lnTo>
                  <a:lnTo>
                    <a:pt x="660" y="674"/>
                  </a:lnTo>
                  <a:lnTo>
                    <a:pt x="662" y="666"/>
                  </a:lnTo>
                  <a:lnTo>
                    <a:pt x="666" y="660"/>
                  </a:lnTo>
                  <a:lnTo>
                    <a:pt x="670" y="653"/>
                  </a:lnTo>
                  <a:lnTo>
                    <a:pt x="677" y="649"/>
                  </a:lnTo>
                  <a:lnTo>
                    <a:pt x="683" y="645"/>
                  </a:lnTo>
                  <a:lnTo>
                    <a:pt x="691" y="643"/>
                  </a:lnTo>
                  <a:lnTo>
                    <a:pt x="699" y="641"/>
                  </a:lnTo>
                  <a:lnTo>
                    <a:pt x="699" y="641"/>
                  </a:lnTo>
                  <a:lnTo>
                    <a:pt x="708" y="643"/>
                  </a:lnTo>
                  <a:lnTo>
                    <a:pt x="714" y="645"/>
                  </a:lnTo>
                  <a:lnTo>
                    <a:pt x="722" y="649"/>
                  </a:lnTo>
                  <a:lnTo>
                    <a:pt x="726" y="653"/>
                  </a:lnTo>
                  <a:lnTo>
                    <a:pt x="733" y="660"/>
                  </a:lnTo>
                  <a:lnTo>
                    <a:pt x="735" y="666"/>
                  </a:lnTo>
                  <a:lnTo>
                    <a:pt x="739" y="674"/>
                  </a:lnTo>
                  <a:lnTo>
                    <a:pt x="739" y="680"/>
                  </a:lnTo>
                  <a:lnTo>
                    <a:pt x="739" y="680"/>
                  </a:lnTo>
                  <a:lnTo>
                    <a:pt x="739" y="689"/>
                  </a:lnTo>
                  <a:lnTo>
                    <a:pt x="735" y="697"/>
                  </a:lnTo>
                  <a:lnTo>
                    <a:pt x="733" y="703"/>
                  </a:lnTo>
                  <a:lnTo>
                    <a:pt x="726" y="709"/>
                  </a:lnTo>
                  <a:lnTo>
                    <a:pt x="722" y="714"/>
                  </a:lnTo>
                  <a:lnTo>
                    <a:pt x="714" y="718"/>
                  </a:lnTo>
                  <a:lnTo>
                    <a:pt x="708" y="720"/>
                  </a:lnTo>
                  <a:lnTo>
                    <a:pt x="699" y="722"/>
                  </a:lnTo>
                  <a:lnTo>
                    <a:pt x="699" y="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4" name="Freeform 23"/>
            <p:cNvSpPr>
              <a:spLocks/>
            </p:cNvSpPr>
            <p:nvPr/>
          </p:nvSpPr>
          <p:spPr bwMode="auto">
            <a:xfrm>
              <a:off x="4238625" y="2406651"/>
              <a:ext cx="417513" cy="347663"/>
            </a:xfrm>
            <a:custGeom>
              <a:avLst/>
              <a:gdLst>
                <a:gd name="T0" fmla="*/ 240 w 263"/>
                <a:gd name="T1" fmla="*/ 101 h 219"/>
                <a:gd name="T2" fmla="*/ 157 w 263"/>
                <a:gd name="T3" fmla="*/ 101 h 219"/>
                <a:gd name="T4" fmla="*/ 157 w 263"/>
                <a:gd name="T5" fmla="*/ 0 h 219"/>
                <a:gd name="T6" fmla="*/ 106 w 263"/>
                <a:gd name="T7" fmla="*/ 0 h 219"/>
                <a:gd name="T8" fmla="*/ 106 w 263"/>
                <a:gd name="T9" fmla="*/ 101 h 219"/>
                <a:gd name="T10" fmla="*/ 23 w 263"/>
                <a:gd name="T11" fmla="*/ 101 h 219"/>
                <a:gd name="T12" fmla="*/ 23 w 263"/>
                <a:gd name="T13" fmla="*/ 101 h 219"/>
                <a:gd name="T14" fmla="*/ 14 w 263"/>
                <a:gd name="T15" fmla="*/ 103 h 219"/>
                <a:gd name="T16" fmla="*/ 8 w 263"/>
                <a:gd name="T17" fmla="*/ 107 h 219"/>
                <a:gd name="T18" fmla="*/ 2 w 263"/>
                <a:gd name="T19" fmla="*/ 116 h 219"/>
                <a:gd name="T20" fmla="*/ 0 w 263"/>
                <a:gd name="T21" fmla="*/ 124 h 219"/>
                <a:gd name="T22" fmla="*/ 0 w 263"/>
                <a:gd name="T23" fmla="*/ 197 h 219"/>
                <a:gd name="T24" fmla="*/ 0 w 263"/>
                <a:gd name="T25" fmla="*/ 197 h 219"/>
                <a:gd name="T26" fmla="*/ 2 w 263"/>
                <a:gd name="T27" fmla="*/ 205 h 219"/>
                <a:gd name="T28" fmla="*/ 8 w 263"/>
                <a:gd name="T29" fmla="*/ 211 h 219"/>
                <a:gd name="T30" fmla="*/ 14 w 263"/>
                <a:gd name="T31" fmla="*/ 217 h 219"/>
                <a:gd name="T32" fmla="*/ 23 w 263"/>
                <a:gd name="T33" fmla="*/ 219 h 219"/>
                <a:gd name="T34" fmla="*/ 240 w 263"/>
                <a:gd name="T35" fmla="*/ 219 h 219"/>
                <a:gd name="T36" fmla="*/ 240 w 263"/>
                <a:gd name="T37" fmla="*/ 219 h 219"/>
                <a:gd name="T38" fmla="*/ 249 w 263"/>
                <a:gd name="T39" fmla="*/ 217 h 219"/>
                <a:gd name="T40" fmla="*/ 257 w 263"/>
                <a:gd name="T41" fmla="*/ 211 h 219"/>
                <a:gd name="T42" fmla="*/ 261 w 263"/>
                <a:gd name="T43" fmla="*/ 205 h 219"/>
                <a:gd name="T44" fmla="*/ 263 w 263"/>
                <a:gd name="T45" fmla="*/ 197 h 219"/>
                <a:gd name="T46" fmla="*/ 263 w 263"/>
                <a:gd name="T47" fmla="*/ 124 h 219"/>
                <a:gd name="T48" fmla="*/ 263 w 263"/>
                <a:gd name="T49" fmla="*/ 124 h 219"/>
                <a:gd name="T50" fmla="*/ 261 w 263"/>
                <a:gd name="T51" fmla="*/ 116 h 219"/>
                <a:gd name="T52" fmla="*/ 257 w 263"/>
                <a:gd name="T53" fmla="*/ 107 h 219"/>
                <a:gd name="T54" fmla="*/ 249 w 263"/>
                <a:gd name="T55" fmla="*/ 103 h 219"/>
                <a:gd name="T56" fmla="*/ 240 w 263"/>
                <a:gd name="T57" fmla="*/ 101 h 219"/>
                <a:gd name="T58" fmla="*/ 240 w 263"/>
                <a:gd name="T59" fmla="*/ 101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3" h="219">
                  <a:moveTo>
                    <a:pt x="240" y="101"/>
                  </a:moveTo>
                  <a:lnTo>
                    <a:pt x="157" y="101"/>
                  </a:lnTo>
                  <a:lnTo>
                    <a:pt x="157" y="0"/>
                  </a:lnTo>
                  <a:lnTo>
                    <a:pt x="106" y="0"/>
                  </a:lnTo>
                  <a:lnTo>
                    <a:pt x="106" y="101"/>
                  </a:lnTo>
                  <a:lnTo>
                    <a:pt x="23" y="101"/>
                  </a:lnTo>
                  <a:lnTo>
                    <a:pt x="23" y="101"/>
                  </a:lnTo>
                  <a:lnTo>
                    <a:pt x="14" y="103"/>
                  </a:lnTo>
                  <a:lnTo>
                    <a:pt x="8" y="107"/>
                  </a:lnTo>
                  <a:lnTo>
                    <a:pt x="2" y="116"/>
                  </a:lnTo>
                  <a:lnTo>
                    <a:pt x="0" y="124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2" y="205"/>
                  </a:lnTo>
                  <a:lnTo>
                    <a:pt x="8" y="211"/>
                  </a:lnTo>
                  <a:lnTo>
                    <a:pt x="14" y="217"/>
                  </a:lnTo>
                  <a:lnTo>
                    <a:pt x="23" y="219"/>
                  </a:lnTo>
                  <a:lnTo>
                    <a:pt x="240" y="219"/>
                  </a:lnTo>
                  <a:lnTo>
                    <a:pt x="240" y="219"/>
                  </a:lnTo>
                  <a:lnTo>
                    <a:pt x="249" y="217"/>
                  </a:lnTo>
                  <a:lnTo>
                    <a:pt x="257" y="211"/>
                  </a:lnTo>
                  <a:lnTo>
                    <a:pt x="261" y="205"/>
                  </a:lnTo>
                  <a:lnTo>
                    <a:pt x="263" y="197"/>
                  </a:lnTo>
                  <a:lnTo>
                    <a:pt x="263" y="124"/>
                  </a:lnTo>
                  <a:lnTo>
                    <a:pt x="263" y="124"/>
                  </a:lnTo>
                  <a:lnTo>
                    <a:pt x="261" y="116"/>
                  </a:lnTo>
                  <a:lnTo>
                    <a:pt x="257" y="107"/>
                  </a:lnTo>
                  <a:lnTo>
                    <a:pt x="249" y="103"/>
                  </a:lnTo>
                  <a:lnTo>
                    <a:pt x="240" y="101"/>
                  </a:lnTo>
                  <a:lnTo>
                    <a:pt x="240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5" name="Freeform 24"/>
            <p:cNvSpPr>
              <a:spLocks noEditPoints="1"/>
            </p:cNvSpPr>
            <p:nvPr/>
          </p:nvSpPr>
          <p:spPr bwMode="auto">
            <a:xfrm>
              <a:off x="3684588" y="2619376"/>
              <a:ext cx="1525588" cy="82550"/>
            </a:xfrm>
            <a:custGeom>
              <a:avLst/>
              <a:gdLst>
                <a:gd name="T0" fmla="*/ 0 w 961"/>
                <a:gd name="T1" fmla="*/ 25 h 52"/>
                <a:gd name="T2" fmla="*/ 0 w 961"/>
                <a:gd name="T3" fmla="*/ 25 h 52"/>
                <a:gd name="T4" fmla="*/ 2 w 961"/>
                <a:gd name="T5" fmla="*/ 36 h 52"/>
                <a:gd name="T6" fmla="*/ 8 w 961"/>
                <a:gd name="T7" fmla="*/ 44 h 52"/>
                <a:gd name="T8" fmla="*/ 17 w 961"/>
                <a:gd name="T9" fmla="*/ 50 h 52"/>
                <a:gd name="T10" fmla="*/ 27 w 961"/>
                <a:gd name="T11" fmla="*/ 52 h 52"/>
                <a:gd name="T12" fmla="*/ 309 w 961"/>
                <a:gd name="T13" fmla="*/ 52 h 52"/>
                <a:gd name="T14" fmla="*/ 309 w 961"/>
                <a:gd name="T15" fmla="*/ 0 h 52"/>
                <a:gd name="T16" fmla="*/ 27 w 961"/>
                <a:gd name="T17" fmla="*/ 0 h 52"/>
                <a:gd name="T18" fmla="*/ 27 w 961"/>
                <a:gd name="T19" fmla="*/ 0 h 52"/>
                <a:gd name="T20" fmla="*/ 17 w 961"/>
                <a:gd name="T21" fmla="*/ 2 h 52"/>
                <a:gd name="T22" fmla="*/ 8 w 961"/>
                <a:gd name="T23" fmla="*/ 7 h 52"/>
                <a:gd name="T24" fmla="*/ 2 w 961"/>
                <a:gd name="T25" fmla="*/ 15 h 52"/>
                <a:gd name="T26" fmla="*/ 0 w 961"/>
                <a:gd name="T27" fmla="*/ 25 h 52"/>
                <a:gd name="T28" fmla="*/ 0 w 961"/>
                <a:gd name="T29" fmla="*/ 25 h 52"/>
                <a:gd name="T30" fmla="*/ 934 w 961"/>
                <a:gd name="T31" fmla="*/ 0 h 52"/>
                <a:gd name="T32" fmla="*/ 652 w 961"/>
                <a:gd name="T33" fmla="*/ 0 h 52"/>
                <a:gd name="T34" fmla="*/ 652 w 961"/>
                <a:gd name="T35" fmla="*/ 52 h 52"/>
                <a:gd name="T36" fmla="*/ 934 w 961"/>
                <a:gd name="T37" fmla="*/ 52 h 52"/>
                <a:gd name="T38" fmla="*/ 934 w 961"/>
                <a:gd name="T39" fmla="*/ 52 h 52"/>
                <a:gd name="T40" fmla="*/ 944 w 961"/>
                <a:gd name="T41" fmla="*/ 50 h 52"/>
                <a:gd name="T42" fmla="*/ 953 w 961"/>
                <a:gd name="T43" fmla="*/ 44 h 52"/>
                <a:gd name="T44" fmla="*/ 959 w 961"/>
                <a:gd name="T45" fmla="*/ 36 h 52"/>
                <a:gd name="T46" fmla="*/ 961 w 961"/>
                <a:gd name="T47" fmla="*/ 25 h 52"/>
                <a:gd name="T48" fmla="*/ 961 w 961"/>
                <a:gd name="T49" fmla="*/ 25 h 52"/>
                <a:gd name="T50" fmla="*/ 959 w 961"/>
                <a:gd name="T51" fmla="*/ 15 h 52"/>
                <a:gd name="T52" fmla="*/ 953 w 961"/>
                <a:gd name="T53" fmla="*/ 7 h 52"/>
                <a:gd name="T54" fmla="*/ 944 w 961"/>
                <a:gd name="T55" fmla="*/ 2 h 52"/>
                <a:gd name="T56" fmla="*/ 934 w 961"/>
                <a:gd name="T57" fmla="*/ 0 h 52"/>
                <a:gd name="T58" fmla="*/ 934 w 961"/>
                <a:gd name="T5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1" h="52">
                  <a:moveTo>
                    <a:pt x="0" y="25"/>
                  </a:moveTo>
                  <a:lnTo>
                    <a:pt x="0" y="25"/>
                  </a:lnTo>
                  <a:lnTo>
                    <a:pt x="2" y="36"/>
                  </a:lnTo>
                  <a:lnTo>
                    <a:pt x="8" y="44"/>
                  </a:lnTo>
                  <a:lnTo>
                    <a:pt x="17" y="50"/>
                  </a:lnTo>
                  <a:lnTo>
                    <a:pt x="27" y="52"/>
                  </a:lnTo>
                  <a:lnTo>
                    <a:pt x="309" y="52"/>
                  </a:lnTo>
                  <a:lnTo>
                    <a:pt x="309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0" y="25"/>
                  </a:lnTo>
                  <a:close/>
                  <a:moveTo>
                    <a:pt x="934" y="0"/>
                  </a:moveTo>
                  <a:lnTo>
                    <a:pt x="652" y="0"/>
                  </a:lnTo>
                  <a:lnTo>
                    <a:pt x="652" y="52"/>
                  </a:lnTo>
                  <a:lnTo>
                    <a:pt x="934" y="52"/>
                  </a:lnTo>
                  <a:lnTo>
                    <a:pt x="934" y="52"/>
                  </a:lnTo>
                  <a:lnTo>
                    <a:pt x="944" y="50"/>
                  </a:lnTo>
                  <a:lnTo>
                    <a:pt x="953" y="44"/>
                  </a:lnTo>
                  <a:lnTo>
                    <a:pt x="959" y="36"/>
                  </a:lnTo>
                  <a:lnTo>
                    <a:pt x="961" y="25"/>
                  </a:lnTo>
                  <a:lnTo>
                    <a:pt x="961" y="25"/>
                  </a:lnTo>
                  <a:lnTo>
                    <a:pt x="959" y="15"/>
                  </a:lnTo>
                  <a:lnTo>
                    <a:pt x="953" y="7"/>
                  </a:lnTo>
                  <a:lnTo>
                    <a:pt x="944" y="2"/>
                  </a:lnTo>
                  <a:lnTo>
                    <a:pt x="934" y="0"/>
                  </a:lnTo>
                  <a:lnTo>
                    <a:pt x="9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36" name="文本框 201"/>
          <p:cNvSpPr txBox="1"/>
          <p:nvPr/>
        </p:nvSpPr>
        <p:spPr bwMode="auto">
          <a:xfrm>
            <a:off x="2449947" y="2134321"/>
            <a:ext cx="3385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Upload by Lecturer/Producer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201"/>
          <p:cNvSpPr txBox="1"/>
          <p:nvPr/>
        </p:nvSpPr>
        <p:spPr bwMode="auto">
          <a:xfrm>
            <a:off x="6959216" y="4102079"/>
            <a:ext cx="16376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099504" y="1709251"/>
            <a:ext cx="1224136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405596" y="2523577"/>
            <a:ext cx="1620386" cy="1165732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932040" y="3836129"/>
            <a:ext cx="2160240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74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27" descr="e7d195523061f1c0e47ffc70844bb6f75fcb03b75858c49c480C64385E58A9406A784D96DFB0659D141F23C21B5D92CEF93DE268DCD659DE2284C54467FC4D0C40898BA465CB317FBA32D1D63CA47264DCD6AEBD8BB27B5CCB0F7232A02CC622AF8E18102677CACD64B18378DD7A6BCE0215C84B4D7651A291D30D9C3BADCED39BFD8B7C9B9315CE"/>
          <p:cNvSpPr>
            <a:spLocks/>
          </p:cNvSpPr>
          <p:nvPr/>
        </p:nvSpPr>
        <p:spPr bwMode="auto">
          <a:xfrm flipH="1">
            <a:off x="157075" y="3663686"/>
            <a:ext cx="755651" cy="755651"/>
          </a:xfrm>
          <a:prstGeom prst="ellipse">
            <a:avLst/>
          </a:prstGeom>
          <a:solidFill>
            <a:srgbClr val="304153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5" name="Oval 26" descr="e7d195523061f1c0e47ffc70844bb6f75fcb03b75858c49c480C64385E58A9406A784D96DFB0659D141F23C21B5D92CEF93DE268DCD659DE2284C54467FC4D0C40898BA465CB317FBA32D1D63CA47264DCD6AEBD8BB27B5CCB0F7232A02CC622AF8E18102677CACD64B18378DD7A6BCE0215C84B4D7651A291D30D9C3BADCED39BFD8B7C9B9315CE"/>
          <p:cNvSpPr>
            <a:spLocks/>
          </p:cNvSpPr>
          <p:nvPr/>
        </p:nvSpPr>
        <p:spPr bwMode="auto">
          <a:xfrm flipH="1">
            <a:off x="157075" y="1699348"/>
            <a:ext cx="755651" cy="755651"/>
          </a:xfrm>
          <a:prstGeom prst="ellipse">
            <a:avLst/>
          </a:prstGeom>
          <a:solidFill>
            <a:srgbClr val="304153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6850" y="167621"/>
            <a:ext cx="2525575" cy="370785"/>
            <a:chOff x="0" y="2884200"/>
            <a:chExt cx="7092951" cy="1041330"/>
          </a:xfrm>
          <a:solidFill>
            <a:srgbClr val="02A9ED"/>
          </a:solidFill>
        </p:grpSpPr>
        <p:sp>
          <p:nvSpPr>
            <p:cNvPr id="11" name="矩形 10"/>
            <p:cNvSpPr/>
            <p:nvPr/>
          </p:nvSpPr>
          <p:spPr>
            <a:xfrm>
              <a:off x="0" y="2884205"/>
              <a:ext cx="6580470" cy="1041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4"/>
            </a:p>
          </p:txBody>
        </p:sp>
        <p:sp>
          <p:nvSpPr>
            <p:cNvPr id="12" name="直角三角形 11"/>
            <p:cNvSpPr/>
            <p:nvPr/>
          </p:nvSpPr>
          <p:spPr>
            <a:xfrm flipV="1">
              <a:off x="6580471" y="2884200"/>
              <a:ext cx="512480" cy="104132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4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9803" y="167622"/>
            <a:ext cx="2525575" cy="370785"/>
            <a:chOff x="0" y="2884200"/>
            <a:chExt cx="7092951" cy="1041330"/>
          </a:xfrm>
          <a:solidFill>
            <a:srgbClr val="304153"/>
          </a:solidFill>
        </p:grpSpPr>
        <p:sp>
          <p:nvSpPr>
            <p:cNvPr id="4" name="矩形 3"/>
            <p:cNvSpPr/>
            <p:nvPr/>
          </p:nvSpPr>
          <p:spPr>
            <a:xfrm>
              <a:off x="0" y="2884205"/>
              <a:ext cx="6580470" cy="1041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4"/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6580471" y="2884200"/>
              <a:ext cx="512480" cy="104132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4"/>
            </a:p>
          </p:txBody>
        </p:sp>
      </p:grpSp>
      <p:sp>
        <p:nvSpPr>
          <p:cNvPr id="7" name="矩形 6"/>
          <p:cNvSpPr/>
          <p:nvPr/>
        </p:nvSpPr>
        <p:spPr>
          <a:xfrm>
            <a:off x="687738" y="203622"/>
            <a:ext cx="1109599" cy="3222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94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Solution </a:t>
            </a:r>
            <a:r>
              <a:rPr lang="en-US" altLang="zh-CN" sz="1494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lang="en-US" altLang="zh-CN" sz="1494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矩形 8"/>
          <p:cNvSpPr/>
          <p:nvPr/>
        </p:nvSpPr>
        <p:spPr>
          <a:xfrm>
            <a:off x="2669918" y="181017"/>
            <a:ext cx="6276016" cy="348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26" dirty="0" smtClean="0"/>
              <a:t>Other Unique Features</a:t>
            </a:r>
            <a:endParaRPr lang="en-US" altLang="zh-CN" sz="1626" dirty="0"/>
          </a:p>
        </p:txBody>
      </p:sp>
      <p:pic>
        <p:nvPicPr>
          <p:cNvPr id="39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5" r="13128"/>
          <a:stretch/>
        </p:blipFill>
        <p:spPr>
          <a:xfrm>
            <a:off x="5064796" y="-17678"/>
            <a:ext cx="4083995" cy="5152171"/>
          </a:xfrm>
          <a:custGeom>
            <a:avLst/>
            <a:gdLst>
              <a:gd name="connsiteX0" fmla="*/ 1328612 w 5341937"/>
              <a:gd name="connsiteY0" fmla="*/ 0 h 6858000"/>
              <a:gd name="connsiteX1" fmla="*/ 5341937 w 5341937"/>
              <a:gd name="connsiteY1" fmla="*/ 0 h 6858000"/>
              <a:gd name="connsiteX2" fmla="*/ 5314449 w 5341937"/>
              <a:gd name="connsiteY2" fmla="*/ 6858000 h 6858000"/>
              <a:gd name="connsiteX3" fmla="*/ 0 w 53419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1937" h="6858000">
                <a:moveTo>
                  <a:pt x="1328612" y="0"/>
                </a:moveTo>
                <a:lnTo>
                  <a:pt x="5341937" y="0"/>
                </a:lnTo>
                <a:lnTo>
                  <a:pt x="531444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0" name="梯形 1"/>
          <p:cNvSpPr/>
          <p:nvPr/>
        </p:nvSpPr>
        <p:spPr>
          <a:xfrm>
            <a:off x="5056324" y="-17678"/>
            <a:ext cx="4092467" cy="5152171"/>
          </a:xfrm>
          <a:custGeom>
            <a:avLst/>
            <a:gdLst>
              <a:gd name="connsiteX0" fmla="*/ 0 w 4419600"/>
              <a:gd name="connsiteY0" fmla="*/ 6751320 h 6751320"/>
              <a:gd name="connsiteX1" fmla="*/ 1104900 w 4419600"/>
              <a:gd name="connsiteY1" fmla="*/ 0 h 6751320"/>
              <a:gd name="connsiteX2" fmla="*/ 3314700 w 4419600"/>
              <a:gd name="connsiteY2" fmla="*/ 0 h 6751320"/>
              <a:gd name="connsiteX3" fmla="*/ 4419600 w 4419600"/>
              <a:gd name="connsiteY3" fmla="*/ 6751320 h 6751320"/>
              <a:gd name="connsiteX4" fmla="*/ 0 w 4419600"/>
              <a:gd name="connsiteY4" fmla="*/ 6751320 h 6751320"/>
              <a:gd name="connsiteX0" fmla="*/ 0 w 4442460"/>
              <a:gd name="connsiteY0" fmla="*/ 6751320 h 6751320"/>
              <a:gd name="connsiteX1" fmla="*/ 1104900 w 4442460"/>
              <a:gd name="connsiteY1" fmla="*/ 0 h 6751320"/>
              <a:gd name="connsiteX2" fmla="*/ 4442460 w 4442460"/>
              <a:gd name="connsiteY2" fmla="*/ 0 h 6751320"/>
              <a:gd name="connsiteX3" fmla="*/ 4419600 w 4442460"/>
              <a:gd name="connsiteY3" fmla="*/ 6751320 h 6751320"/>
              <a:gd name="connsiteX4" fmla="*/ 0 w 4442460"/>
              <a:gd name="connsiteY4" fmla="*/ 6751320 h 675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2460" h="6751320">
                <a:moveTo>
                  <a:pt x="0" y="6751320"/>
                </a:moveTo>
                <a:lnTo>
                  <a:pt x="1104900" y="0"/>
                </a:lnTo>
                <a:lnTo>
                  <a:pt x="4442460" y="0"/>
                </a:lnTo>
                <a:lnTo>
                  <a:pt x="4419600" y="6751320"/>
                </a:lnTo>
                <a:lnTo>
                  <a:pt x="0" y="675132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4" name="Freeform 18"/>
          <p:cNvSpPr>
            <a:spLocks noEditPoints="1"/>
          </p:cNvSpPr>
          <p:nvPr/>
        </p:nvSpPr>
        <p:spPr bwMode="auto">
          <a:xfrm>
            <a:off x="357341" y="1951181"/>
            <a:ext cx="366463" cy="333386"/>
          </a:xfrm>
          <a:custGeom>
            <a:avLst/>
            <a:gdLst>
              <a:gd name="T0" fmla="*/ 217214466 w 170"/>
              <a:gd name="T1" fmla="*/ 1025012137 h 150"/>
              <a:gd name="T2" fmla="*/ 196850936 w 170"/>
              <a:gd name="T3" fmla="*/ 1025012137 h 150"/>
              <a:gd name="T4" fmla="*/ 196850936 w 170"/>
              <a:gd name="T5" fmla="*/ 1025012137 h 150"/>
              <a:gd name="T6" fmla="*/ 352972205 w 170"/>
              <a:gd name="T7" fmla="*/ 758509295 h 150"/>
              <a:gd name="T8" fmla="*/ 352972205 w 170"/>
              <a:gd name="T9" fmla="*/ 758509295 h 150"/>
              <a:gd name="T10" fmla="*/ 0 w 170"/>
              <a:gd name="T11" fmla="*/ 396338967 h 150"/>
              <a:gd name="T12" fmla="*/ 0 w 170"/>
              <a:gd name="T13" fmla="*/ 396338967 h 150"/>
              <a:gd name="T14" fmla="*/ 576973646 w 170"/>
              <a:gd name="T15" fmla="*/ 0 h 150"/>
              <a:gd name="T16" fmla="*/ 576973646 w 170"/>
              <a:gd name="T17" fmla="*/ 0 h 150"/>
              <a:gd name="T18" fmla="*/ 1153947293 w 170"/>
              <a:gd name="T19" fmla="*/ 396338967 h 150"/>
              <a:gd name="T20" fmla="*/ 1153947293 w 170"/>
              <a:gd name="T21" fmla="*/ 396338967 h 150"/>
              <a:gd name="T22" fmla="*/ 753458446 w 170"/>
              <a:gd name="T23" fmla="*/ 772175705 h 150"/>
              <a:gd name="T24" fmla="*/ 753458446 w 170"/>
              <a:gd name="T25" fmla="*/ 772175705 h 150"/>
              <a:gd name="T26" fmla="*/ 217214466 w 170"/>
              <a:gd name="T27" fmla="*/ 1025012137 h 150"/>
              <a:gd name="T28" fmla="*/ 217214466 w 170"/>
              <a:gd name="T29" fmla="*/ 1025012137 h 150"/>
              <a:gd name="T30" fmla="*/ 217214466 w 170"/>
              <a:gd name="T31" fmla="*/ 1025012137 h 150"/>
              <a:gd name="T32" fmla="*/ 224001441 w 170"/>
              <a:gd name="T33" fmla="*/ 184501766 h 150"/>
              <a:gd name="T34" fmla="*/ 95030678 w 170"/>
              <a:gd name="T35" fmla="*/ 396338967 h 150"/>
              <a:gd name="T36" fmla="*/ 95030678 w 170"/>
              <a:gd name="T37" fmla="*/ 396338967 h 150"/>
              <a:gd name="T38" fmla="*/ 420852377 w 170"/>
              <a:gd name="T39" fmla="*/ 676508220 h 150"/>
              <a:gd name="T40" fmla="*/ 420852377 w 170"/>
              <a:gd name="T41" fmla="*/ 676508220 h 150"/>
              <a:gd name="T42" fmla="*/ 461579438 w 170"/>
              <a:gd name="T43" fmla="*/ 690174630 h 150"/>
              <a:gd name="T44" fmla="*/ 454789858 w 170"/>
              <a:gd name="T45" fmla="*/ 731176475 h 150"/>
              <a:gd name="T46" fmla="*/ 393699266 w 170"/>
              <a:gd name="T47" fmla="*/ 902011831 h 150"/>
              <a:gd name="T48" fmla="*/ 393699266 w 170"/>
              <a:gd name="T49" fmla="*/ 902011831 h 150"/>
              <a:gd name="T50" fmla="*/ 692367854 w 170"/>
              <a:gd name="T51" fmla="*/ 697007835 h 150"/>
              <a:gd name="T52" fmla="*/ 692367854 w 170"/>
              <a:gd name="T53" fmla="*/ 697007835 h 150"/>
              <a:gd name="T54" fmla="*/ 699157435 w 170"/>
              <a:gd name="T55" fmla="*/ 683341425 h 150"/>
              <a:gd name="T56" fmla="*/ 719520965 w 170"/>
              <a:gd name="T57" fmla="*/ 683341425 h 150"/>
              <a:gd name="T58" fmla="*/ 1058916615 w 170"/>
              <a:gd name="T59" fmla="*/ 396338967 h 150"/>
              <a:gd name="T60" fmla="*/ 1058916615 w 170"/>
              <a:gd name="T61" fmla="*/ 396338967 h 150"/>
              <a:gd name="T62" fmla="*/ 929945851 w 170"/>
              <a:gd name="T63" fmla="*/ 184501766 h 150"/>
              <a:gd name="T64" fmla="*/ 929945851 w 170"/>
              <a:gd name="T65" fmla="*/ 184501766 h 150"/>
              <a:gd name="T66" fmla="*/ 576973646 w 170"/>
              <a:gd name="T67" fmla="*/ 95667486 h 150"/>
              <a:gd name="T68" fmla="*/ 576973646 w 170"/>
              <a:gd name="T69" fmla="*/ 95667486 h 150"/>
              <a:gd name="T70" fmla="*/ 576973646 w 170"/>
              <a:gd name="T71" fmla="*/ 95667486 h 150"/>
              <a:gd name="T72" fmla="*/ 576973646 w 170"/>
              <a:gd name="T73" fmla="*/ 95667486 h 150"/>
              <a:gd name="T74" fmla="*/ 224001441 w 170"/>
              <a:gd name="T75" fmla="*/ 184501766 h 15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70" h="150">
                <a:moveTo>
                  <a:pt x="32" y="150"/>
                </a:moveTo>
                <a:cubicBezTo>
                  <a:pt x="30" y="150"/>
                  <a:pt x="29" y="150"/>
                  <a:pt x="29" y="150"/>
                </a:cubicBezTo>
                <a:cubicBezTo>
                  <a:pt x="29" y="150"/>
                  <a:pt x="29" y="150"/>
                  <a:pt x="29" y="150"/>
                </a:cubicBezTo>
                <a:cubicBezTo>
                  <a:pt x="29" y="150"/>
                  <a:pt x="48" y="133"/>
                  <a:pt x="52" y="111"/>
                </a:cubicBezTo>
                <a:cubicBezTo>
                  <a:pt x="52" y="111"/>
                  <a:pt x="52" y="111"/>
                  <a:pt x="52" y="111"/>
                </a:cubicBezTo>
                <a:cubicBezTo>
                  <a:pt x="23" y="103"/>
                  <a:pt x="0" y="83"/>
                  <a:pt x="0" y="58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23"/>
                  <a:pt x="40" y="0"/>
                  <a:pt x="85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130" y="0"/>
                  <a:pt x="170" y="23"/>
                  <a:pt x="170" y="58"/>
                </a:cubicBezTo>
                <a:cubicBezTo>
                  <a:pt x="170" y="58"/>
                  <a:pt x="170" y="58"/>
                  <a:pt x="170" y="58"/>
                </a:cubicBezTo>
                <a:cubicBezTo>
                  <a:pt x="170" y="85"/>
                  <a:pt x="144" y="106"/>
                  <a:pt x="111" y="113"/>
                </a:cubicBezTo>
                <a:cubicBezTo>
                  <a:pt x="111" y="113"/>
                  <a:pt x="111" y="113"/>
                  <a:pt x="111" y="113"/>
                </a:cubicBezTo>
                <a:cubicBezTo>
                  <a:pt x="80" y="147"/>
                  <a:pt x="43" y="150"/>
                  <a:pt x="32" y="150"/>
                </a:cubicBezTo>
                <a:cubicBezTo>
                  <a:pt x="32" y="150"/>
                  <a:pt x="32" y="150"/>
                  <a:pt x="32" y="150"/>
                </a:cubicBezTo>
                <a:cubicBezTo>
                  <a:pt x="32" y="150"/>
                  <a:pt x="32" y="150"/>
                  <a:pt x="32" y="150"/>
                </a:cubicBezTo>
                <a:close/>
                <a:moveTo>
                  <a:pt x="33" y="27"/>
                </a:moveTo>
                <a:cubicBezTo>
                  <a:pt x="21" y="36"/>
                  <a:pt x="14" y="47"/>
                  <a:pt x="14" y="58"/>
                </a:cubicBezTo>
                <a:cubicBezTo>
                  <a:pt x="14" y="58"/>
                  <a:pt x="14" y="58"/>
                  <a:pt x="14" y="58"/>
                </a:cubicBezTo>
                <a:cubicBezTo>
                  <a:pt x="13" y="75"/>
                  <a:pt x="32" y="93"/>
                  <a:pt x="62" y="99"/>
                </a:cubicBezTo>
                <a:cubicBezTo>
                  <a:pt x="62" y="99"/>
                  <a:pt x="62" y="99"/>
                  <a:pt x="62" y="99"/>
                </a:cubicBezTo>
                <a:cubicBezTo>
                  <a:pt x="68" y="101"/>
                  <a:pt x="68" y="101"/>
                  <a:pt x="68" y="101"/>
                </a:cubicBezTo>
                <a:cubicBezTo>
                  <a:pt x="67" y="107"/>
                  <a:pt x="67" y="107"/>
                  <a:pt x="67" y="107"/>
                </a:cubicBezTo>
                <a:cubicBezTo>
                  <a:pt x="67" y="113"/>
                  <a:pt x="64" y="123"/>
                  <a:pt x="58" y="132"/>
                </a:cubicBezTo>
                <a:cubicBezTo>
                  <a:pt x="58" y="132"/>
                  <a:pt x="58" y="132"/>
                  <a:pt x="58" y="132"/>
                </a:cubicBezTo>
                <a:cubicBezTo>
                  <a:pt x="71" y="127"/>
                  <a:pt x="87" y="119"/>
                  <a:pt x="102" y="102"/>
                </a:cubicBezTo>
                <a:cubicBezTo>
                  <a:pt x="102" y="102"/>
                  <a:pt x="102" y="102"/>
                  <a:pt x="102" y="102"/>
                </a:cubicBezTo>
                <a:cubicBezTo>
                  <a:pt x="103" y="100"/>
                  <a:pt x="103" y="100"/>
                  <a:pt x="103" y="100"/>
                </a:cubicBezTo>
                <a:cubicBezTo>
                  <a:pt x="106" y="100"/>
                  <a:pt x="106" y="100"/>
                  <a:pt x="106" y="100"/>
                </a:cubicBezTo>
                <a:cubicBezTo>
                  <a:pt x="137" y="94"/>
                  <a:pt x="157" y="76"/>
                  <a:pt x="156" y="58"/>
                </a:cubicBezTo>
                <a:cubicBezTo>
                  <a:pt x="156" y="58"/>
                  <a:pt x="156" y="58"/>
                  <a:pt x="156" y="58"/>
                </a:cubicBezTo>
                <a:cubicBezTo>
                  <a:pt x="156" y="47"/>
                  <a:pt x="149" y="36"/>
                  <a:pt x="137" y="27"/>
                </a:cubicBezTo>
                <a:cubicBezTo>
                  <a:pt x="137" y="27"/>
                  <a:pt x="137" y="27"/>
                  <a:pt x="137" y="27"/>
                </a:cubicBezTo>
                <a:cubicBezTo>
                  <a:pt x="124" y="19"/>
                  <a:pt x="105" y="14"/>
                  <a:pt x="85" y="14"/>
                </a:cubicBezTo>
                <a:cubicBezTo>
                  <a:pt x="85" y="14"/>
                  <a:pt x="85" y="14"/>
                  <a:pt x="85" y="14"/>
                </a:cubicBezTo>
                <a:cubicBezTo>
                  <a:pt x="85" y="14"/>
                  <a:pt x="85" y="14"/>
                  <a:pt x="85" y="14"/>
                </a:cubicBezTo>
                <a:cubicBezTo>
                  <a:pt x="85" y="14"/>
                  <a:pt x="85" y="14"/>
                  <a:pt x="85" y="14"/>
                </a:cubicBezTo>
                <a:cubicBezTo>
                  <a:pt x="65" y="14"/>
                  <a:pt x="46" y="19"/>
                  <a:pt x="33" y="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Oval 27" descr="e7d195523061f1c0e47ffc70844bb6f75fcb03b75858c49c480C64385E58A9406A784D96DFB0659D141F23C21B5D92CEF93DE268DCD659DE2284C54467FC4D0C40898BA465CB317FBA32D1D63CA47264DCD6AEBD8BB27B5CCB0F7232A02CC622AF8E18102677CACD64B18378DD7A6BCE0215C84B4D7651A291D30D9C3BADCED39BFD8B7C9B9315CE"/>
          <p:cNvSpPr>
            <a:spLocks/>
          </p:cNvSpPr>
          <p:nvPr/>
        </p:nvSpPr>
        <p:spPr bwMode="auto">
          <a:xfrm flipH="1">
            <a:off x="163151" y="2730258"/>
            <a:ext cx="755651" cy="755651"/>
          </a:xfrm>
          <a:prstGeom prst="ellipse">
            <a:avLst/>
          </a:prstGeom>
          <a:solidFill>
            <a:srgbClr val="304153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9" name="Freeform 169" descr="e7d195523061f1c0e47ffc70844bb6f75fcb03b75858c49c480C64385E58A9406A784D96DFB0659D141F23C21B5D92CEF93DE268DCD659DE2284C54467FC4D0C40898BA465CB317FBA32D1D63CA47264DCD6AEBD8BB27B5CCB0F7232A02CC622AF8E18102677CACD64B18378DD7A6BCE0215C84B4D7651A291D30D9C3BADCED39BFD8B7C9B9315CE"/>
          <p:cNvSpPr>
            <a:spLocks/>
          </p:cNvSpPr>
          <p:nvPr/>
        </p:nvSpPr>
        <p:spPr bwMode="auto">
          <a:xfrm>
            <a:off x="446946" y="2908035"/>
            <a:ext cx="210155" cy="400099"/>
          </a:xfrm>
          <a:custGeom>
            <a:avLst/>
            <a:gdLst/>
            <a:ahLst/>
            <a:cxnLst>
              <a:cxn ang="0">
                <a:pos x="21" y="57"/>
              </a:cxn>
              <a:cxn ang="0">
                <a:pos x="21" y="63"/>
              </a:cxn>
              <a:cxn ang="0">
                <a:pos x="20" y="64"/>
              </a:cxn>
              <a:cxn ang="0">
                <a:pos x="15" y="64"/>
              </a:cxn>
              <a:cxn ang="0">
                <a:pos x="14" y="63"/>
              </a:cxn>
              <a:cxn ang="0">
                <a:pos x="14" y="57"/>
              </a:cxn>
              <a:cxn ang="0">
                <a:pos x="1" y="50"/>
              </a:cxn>
              <a:cxn ang="0">
                <a:pos x="1" y="49"/>
              </a:cxn>
              <a:cxn ang="0">
                <a:pos x="4" y="44"/>
              </a:cxn>
              <a:cxn ang="0">
                <a:pos x="5" y="43"/>
              </a:cxn>
              <a:cxn ang="0">
                <a:pos x="6" y="44"/>
              </a:cxn>
              <a:cxn ang="0">
                <a:pos x="17" y="49"/>
              </a:cxn>
              <a:cxn ang="0">
                <a:pos x="25" y="43"/>
              </a:cxn>
              <a:cxn ang="0">
                <a:pos x="16" y="36"/>
              </a:cxn>
              <a:cxn ang="0">
                <a:pos x="1" y="21"/>
              </a:cxn>
              <a:cxn ang="0">
                <a:pos x="14" y="8"/>
              </a:cxn>
              <a:cxn ang="0">
                <a:pos x="14" y="1"/>
              </a:cxn>
              <a:cxn ang="0">
                <a:pos x="15" y="0"/>
              </a:cxn>
              <a:cxn ang="0">
                <a:pos x="20" y="0"/>
              </a:cxn>
              <a:cxn ang="0">
                <a:pos x="21" y="1"/>
              </a:cxn>
              <a:cxn ang="0">
                <a:pos x="21" y="7"/>
              </a:cxn>
              <a:cxn ang="0">
                <a:pos x="32" y="12"/>
              </a:cxn>
              <a:cxn ang="0">
                <a:pos x="32" y="14"/>
              </a:cxn>
              <a:cxn ang="0">
                <a:pos x="29" y="19"/>
              </a:cxn>
              <a:cxn ang="0">
                <a:pos x="29" y="19"/>
              </a:cxn>
              <a:cxn ang="0">
                <a:pos x="28" y="19"/>
              </a:cxn>
              <a:cxn ang="0">
                <a:pos x="18" y="15"/>
              </a:cxn>
              <a:cxn ang="0">
                <a:pos x="10" y="21"/>
              </a:cxn>
              <a:cxn ang="0">
                <a:pos x="20" y="28"/>
              </a:cxn>
              <a:cxn ang="0">
                <a:pos x="34" y="42"/>
              </a:cxn>
              <a:cxn ang="0">
                <a:pos x="21" y="57"/>
              </a:cxn>
            </a:cxnLst>
            <a:rect l="0" t="0" r="r" b="b"/>
            <a:pathLst>
              <a:path w="34" h="64">
                <a:moveTo>
                  <a:pt x="21" y="57"/>
                </a:moveTo>
                <a:cubicBezTo>
                  <a:pt x="21" y="63"/>
                  <a:pt x="21" y="63"/>
                  <a:pt x="21" y="63"/>
                </a:cubicBezTo>
                <a:cubicBezTo>
                  <a:pt x="21" y="63"/>
                  <a:pt x="20" y="64"/>
                  <a:pt x="20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4" y="64"/>
                  <a:pt x="14" y="63"/>
                  <a:pt x="14" y="63"/>
                </a:cubicBezTo>
                <a:cubicBezTo>
                  <a:pt x="14" y="57"/>
                  <a:pt x="14" y="57"/>
                  <a:pt x="14" y="57"/>
                </a:cubicBezTo>
                <a:cubicBezTo>
                  <a:pt x="5" y="55"/>
                  <a:pt x="1" y="50"/>
                  <a:pt x="1" y="50"/>
                </a:cubicBezTo>
                <a:cubicBezTo>
                  <a:pt x="0" y="50"/>
                  <a:pt x="0" y="49"/>
                  <a:pt x="1" y="49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4"/>
                  <a:pt x="5" y="43"/>
                  <a:pt x="5" y="43"/>
                </a:cubicBezTo>
                <a:cubicBezTo>
                  <a:pt x="5" y="43"/>
                  <a:pt x="6" y="44"/>
                  <a:pt x="6" y="44"/>
                </a:cubicBezTo>
                <a:cubicBezTo>
                  <a:pt x="6" y="44"/>
                  <a:pt x="11" y="49"/>
                  <a:pt x="17" y="49"/>
                </a:cubicBezTo>
                <a:cubicBezTo>
                  <a:pt x="21" y="49"/>
                  <a:pt x="25" y="47"/>
                  <a:pt x="25" y="43"/>
                </a:cubicBezTo>
                <a:cubicBezTo>
                  <a:pt x="25" y="39"/>
                  <a:pt x="20" y="38"/>
                  <a:pt x="16" y="36"/>
                </a:cubicBezTo>
                <a:cubicBezTo>
                  <a:pt x="9" y="33"/>
                  <a:pt x="1" y="30"/>
                  <a:pt x="1" y="21"/>
                </a:cubicBezTo>
                <a:cubicBezTo>
                  <a:pt x="1" y="14"/>
                  <a:pt x="6" y="9"/>
                  <a:pt x="14" y="8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4" y="0"/>
                  <a:pt x="15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1" y="0"/>
                  <a:pt x="21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28" y="8"/>
                  <a:pt x="32" y="12"/>
                  <a:pt x="32" y="12"/>
                </a:cubicBezTo>
                <a:cubicBezTo>
                  <a:pt x="33" y="13"/>
                  <a:pt x="33" y="13"/>
                  <a:pt x="32" y="14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9"/>
                  <a:pt x="23" y="15"/>
                  <a:pt x="18" y="15"/>
                </a:cubicBezTo>
                <a:cubicBezTo>
                  <a:pt x="13" y="15"/>
                  <a:pt x="10" y="18"/>
                  <a:pt x="10" y="21"/>
                </a:cubicBezTo>
                <a:cubicBezTo>
                  <a:pt x="10" y="25"/>
                  <a:pt x="15" y="26"/>
                  <a:pt x="20" y="28"/>
                </a:cubicBezTo>
                <a:cubicBezTo>
                  <a:pt x="26" y="31"/>
                  <a:pt x="34" y="34"/>
                  <a:pt x="34" y="42"/>
                </a:cubicBezTo>
                <a:cubicBezTo>
                  <a:pt x="34" y="50"/>
                  <a:pt x="28" y="55"/>
                  <a:pt x="21" y="5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65811" tIns="82905" rIns="165811" bIns="82905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0" name="Oval 26" descr="e7d195523061f1c0e47ffc70844bb6f75fcb03b75858c49c480C64385E58A9406A784D96DFB0659D141F23C21B5D92CEF93DE268DCD659DE2284C54467FC4D0C40898BA465CB317FBA32D1D63CA47264DCD6AEBD8BB27B5CCB0F7232A02CC622AF8E18102677CACD64B18378DD7A6BCE0215C84B4D7651A291D30D9C3BADCED39BFD8B7C9B9315CE"/>
          <p:cNvSpPr>
            <a:spLocks/>
          </p:cNvSpPr>
          <p:nvPr/>
        </p:nvSpPr>
        <p:spPr bwMode="auto">
          <a:xfrm flipH="1">
            <a:off x="157075" y="789982"/>
            <a:ext cx="755651" cy="755651"/>
          </a:xfrm>
          <a:prstGeom prst="ellipse">
            <a:avLst/>
          </a:prstGeom>
          <a:solidFill>
            <a:srgbClr val="304153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1" name="Freeform 168" descr="e7d195523061f1c0e47ffc70844bb6f75fcb03b75858c49c480C64385E58A9406A784D96DFB0659D141F23C21B5D92CEF93DE268DCD659DE2284C54467FC4D0C40898BA465CB317FBA32D1D63CA47264DCD6AEBD8BB27B5CCB0F7232A02CC622AF8E18102677CACD64B18378DD7A6BCE0215C84B4D7651A291D30D9C3BADCED39BFD8B7C9B9315CE"/>
          <p:cNvSpPr>
            <a:spLocks/>
          </p:cNvSpPr>
          <p:nvPr/>
        </p:nvSpPr>
        <p:spPr bwMode="auto">
          <a:xfrm>
            <a:off x="369217" y="1010933"/>
            <a:ext cx="365611" cy="313747"/>
          </a:xfrm>
          <a:custGeom>
            <a:avLst/>
            <a:gdLst/>
            <a:ahLst/>
            <a:cxnLst>
              <a:cxn ang="0">
                <a:pos x="59" y="25"/>
              </a:cxn>
              <a:cxn ang="0">
                <a:pos x="57" y="27"/>
              </a:cxn>
              <a:cxn ang="0">
                <a:pos x="55" y="27"/>
              </a:cxn>
              <a:cxn ang="0">
                <a:pos x="52" y="25"/>
              </a:cxn>
              <a:cxn ang="0">
                <a:pos x="52" y="16"/>
              </a:cxn>
              <a:cxn ang="0">
                <a:pos x="43" y="6"/>
              </a:cxn>
              <a:cxn ang="0">
                <a:pos x="34" y="16"/>
              </a:cxn>
              <a:cxn ang="0">
                <a:pos x="34" y="22"/>
              </a:cxn>
              <a:cxn ang="0">
                <a:pos x="37" y="22"/>
              </a:cxn>
              <a:cxn ang="0">
                <a:pos x="41" y="26"/>
              </a:cxn>
              <a:cxn ang="0">
                <a:pos x="41" y="46"/>
              </a:cxn>
              <a:cxn ang="0">
                <a:pos x="37" y="50"/>
              </a:cxn>
              <a:cxn ang="0">
                <a:pos x="3" y="50"/>
              </a:cxn>
              <a:cxn ang="0">
                <a:pos x="0" y="46"/>
              </a:cxn>
              <a:cxn ang="0">
                <a:pos x="0" y="26"/>
              </a:cxn>
              <a:cxn ang="0">
                <a:pos x="3" y="22"/>
              </a:cxn>
              <a:cxn ang="0">
                <a:pos x="27" y="22"/>
              </a:cxn>
              <a:cxn ang="0">
                <a:pos x="27" y="16"/>
              </a:cxn>
              <a:cxn ang="0">
                <a:pos x="43" y="0"/>
              </a:cxn>
              <a:cxn ang="0">
                <a:pos x="59" y="16"/>
              </a:cxn>
              <a:cxn ang="0">
                <a:pos x="59" y="25"/>
              </a:cxn>
            </a:cxnLst>
            <a:rect l="0" t="0" r="r" b="b"/>
            <a:pathLst>
              <a:path w="59" h="50">
                <a:moveTo>
                  <a:pt x="59" y="25"/>
                </a:moveTo>
                <a:cubicBezTo>
                  <a:pt x="59" y="26"/>
                  <a:pt x="58" y="27"/>
                  <a:pt x="57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3" y="27"/>
                  <a:pt x="52" y="26"/>
                  <a:pt x="52" y="25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0"/>
                  <a:pt x="48" y="6"/>
                  <a:pt x="43" y="6"/>
                </a:cubicBezTo>
                <a:cubicBezTo>
                  <a:pt x="38" y="6"/>
                  <a:pt x="34" y="10"/>
                  <a:pt x="34" y="16"/>
                </a:cubicBezTo>
                <a:cubicBezTo>
                  <a:pt x="34" y="22"/>
                  <a:pt x="34" y="22"/>
                  <a:pt x="34" y="22"/>
                </a:cubicBezTo>
                <a:cubicBezTo>
                  <a:pt x="37" y="22"/>
                  <a:pt x="37" y="22"/>
                  <a:pt x="37" y="22"/>
                </a:cubicBezTo>
                <a:cubicBezTo>
                  <a:pt x="39" y="22"/>
                  <a:pt x="41" y="24"/>
                  <a:pt x="41" y="26"/>
                </a:cubicBezTo>
                <a:cubicBezTo>
                  <a:pt x="41" y="46"/>
                  <a:pt x="41" y="46"/>
                  <a:pt x="41" y="46"/>
                </a:cubicBezTo>
                <a:cubicBezTo>
                  <a:pt x="41" y="48"/>
                  <a:pt x="39" y="50"/>
                  <a:pt x="37" y="50"/>
                </a:cubicBezTo>
                <a:cubicBezTo>
                  <a:pt x="3" y="50"/>
                  <a:pt x="3" y="50"/>
                  <a:pt x="3" y="50"/>
                </a:cubicBezTo>
                <a:cubicBezTo>
                  <a:pt x="1" y="50"/>
                  <a:pt x="0" y="48"/>
                  <a:pt x="0" y="4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4"/>
                  <a:pt x="1" y="22"/>
                  <a:pt x="3" y="22"/>
                </a:cubicBezTo>
                <a:cubicBezTo>
                  <a:pt x="27" y="22"/>
                  <a:pt x="27" y="22"/>
                  <a:pt x="27" y="22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7"/>
                  <a:pt x="34" y="0"/>
                  <a:pt x="43" y="0"/>
                </a:cubicBezTo>
                <a:cubicBezTo>
                  <a:pt x="52" y="0"/>
                  <a:pt x="59" y="7"/>
                  <a:pt x="59" y="16"/>
                </a:cubicBezTo>
                <a:lnTo>
                  <a:pt x="59" y="2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65811" tIns="82905" rIns="165811" bIns="82905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2" name="文本框 201"/>
          <p:cNvSpPr txBox="1"/>
          <p:nvPr/>
        </p:nvSpPr>
        <p:spPr bwMode="auto">
          <a:xfrm>
            <a:off x="848356" y="955247"/>
            <a:ext cx="3385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Validation and Active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文本框 201"/>
          <p:cNvSpPr txBox="1"/>
          <p:nvPr/>
        </p:nvSpPr>
        <p:spPr bwMode="auto">
          <a:xfrm>
            <a:off x="1018215" y="1710641"/>
            <a:ext cx="38157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Comment, Vote and Report a video</a:t>
            </a:r>
          </a:p>
          <a:p>
            <a:pPr algn="ctr">
              <a:defRPr/>
            </a:pPr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(Search Videos Based on votes, professor, subject or tags)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文本框 201"/>
          <p:cNvSpPr txBox="1"/>
          <p:nvPr/>
        </p:nvSpPr>
        <p:spPr bwMode="auto">
          <a:xfrm>
            <a:off x="974950" y="2654912"/>
            <a:ext cx="38157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Coins and </a:t>
            </a:r>
            <a:r>
              <a:rPr lang="en-US" altLang="zh-CN" sz="16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primiership</a:t>
            </a:r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pPr algn="ctr">
              <a:defRPr/>
            </a:pPr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(Advertisement display order for advertisement companies)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7" name="组合 71"/>
          <p:cNvGrpSpPr/>
          <p:nvPr/>
        </p:nvGrpSpPr>
        <p:grpSpPr>
          <a:xfrm>
            <a:off x="366226" y="3848822"/>
            <a:ext cx="371592" cy="385377"/>
            <a:chOff x="604838" y="1292225"/>
            <a:chExt cx="1406525" cy="1458913"/>
          </a:xfrm>
          <a:solidFill>
            <a:schemeClr val="bg1"/>
          </a:solidFill>
        </p:grpSpPr>
        <p:sp>
          <p:nvSpPr>
            <p:cNvPr id="58" name="Freeform 22"/>
            <p:cNvSpPr>
              <a:spLocks noEditPoints="1"/>
            </p:cNvSpPr>
            <p:nvPr/>
          </p:nvSpPr>
          <p:spPr bwMode="auto">
            <a:xfrm>
              <a:off x="1314450" y="1292225"/>
              <a:ext cx="696913" cy="1458913"/>
            </a:xfrm>
            <a:custGeom>
              <a:avLst/>
              <a:gdLst>
                <a:gd name="T0" fmla="*/ 439 w 439"/>
                <a:gd name="T1" fmla="*/ 439 h 919"/>
                <a:gd name="T2" fmla="*/ 435 w 439"/>
                <a:gd name="T3" fmla="*/ 391 h 919"/>
                <a:gd name="T4" fmla="*/ 412 w 439"/>
                <a:gd name="T5" fmla="*/ 303 h 919"/>
                <a:gd name="T6" fmla="*/ 236 w 439"/>
                <a:gd name="T7" fmla="*/ 261 h 919"/>
                <a:gd name="T8" fmla="*/ 245 w 439"/>
                <a:gd name="T9" fmla="*/ 303 h 919"/>
                <a:gd name="T10" fmla="*/ 255 w 439"/>
                <a:gd name="T11" fmla="*/ 393 h 919"/>
                <a:gd name="T12" fmla="*/ 257 w 439"/>
                <a:gd name="T13" fmla="*/ 439 h 919"/>
                <a:gd name="T14" fmla="*/ 142 w 439"/>
                <a:gd name="T15" fmla="*/ 127 h 919"/>
                <a:gd name="T16" fmla="*/ 111 w 439"/>
                <a:gd name="T17" fmla="*/ 77 h 919"/>
                <a:gd name="T18" fmla="*/ 75 w 439"/>
                <a:gd name="T19" fmla="*/ 39 h 919"/>
                <a:gd name="T20" fmla="*/ 38 w 439"/>
                <a:gd name="T21" fmla="*/ 12 h 919"/>
                <a:gd name="T22" fmla="*/ 0 w 439"/>
                <a:gd name="T23" fmla="*/ 0 h 919"/>
                <a:gd name="T24" fmla="*/ 180 w 439"/>
                <a:gd name="T25" fmla="*/ 225 h 919"/>
                <a:gd name="T26" fmla="*/ 163 w 439"/>
                <a:gd name="T27" fmla="*/ 173 h 919"/>
                <a:gd name="T28" fmla="*/ 142 w 439"/>
                <a:gd name="T29" fmla="*/ 127 h 919"/>
                <a:gd name="T30" fmla="*/ 190 w 439"/>
                <a:gd name="T31" fmla="*/ 261 h 919"/>
                <a:gd name="T32" fmla="*/ 0 w 439"/>
                <a:gd name="T33" fmla="*/ 439 h 919"/>
                <a:gd name="T34" fmla="*/ 213 w 439"/>
                <a:gd name="T35" fmla="*/ 439 h 919"/>
                <a:gd name="T36" fmla="*/ 207 w 439"/>
                <a:gd name="T37" fmla="*/ 347 h 919"/>
                <a:gd name="T38" fmla="*/ 190 w 439"/>
                <a:gd name="T39" fmla="*/ 261 h 919"/>
                <a:gd name="T40" fmla="*/ 228 w 439"/>
                <a:gd name="T41" fmla="*/ 225 h 919"/>
                <a:gd name="T42" fmla="*/ 376 w 439"/>
                <a:gd name="T43" fmla="*/ 225 h 919"/>
                <a:gd name="T44" fmla="*/ 326 w 439"/>
                <a:gd name="T45" fmla="*/ 156 h 919"/>
                <a:gd name="T46" fmla="*/ 268 w 439"/>
                <a:gd name="T47" fmla="*/ 100 h 919"/>
                <a:gd name="T48" fmla="*/ 199 w 439"/>
                <a:gd name="T49" fmla="*/ 54 h 919"/>
                <a:gd name="T50" fmla="*/ 121 w 439"/>
                <a:gd name="T51" fmla="*/ 20 h 919"/>
                <a:gd name="T52" fmla="*/ 138 w 439"/>
                <a:gd name="T53" fmla="*/ 39 h 919"/>
                <a:gd name="T54" fmla="*/ 167 w 439"/>
                <a:gd name="T55" fmla="*/ 83 h 919"/>
                <a:gd name="T56" fmla="*/ 182 w 439"/>
                <a:gd name="T57" fmla="*/ 108 h 919"/>
                <a:gd name="T58" fmla="*/ 207 w 439"/>
                <a:gd name="T59" fmla="*/ 163 h 919"/>
                <a:gd name="T60" fmla="*/ 228 w 439"/>
                <a:gd name="T61" fmla="*/ 225 h 919"/>
                <a:gd name="T62" fmla="*/ 182 w 439"/>
                <a:gd name="T63" fmla="*/ 811 h 919"/>
                <a:gd name="T64" fmla="*/ 167 w 439"/>
                <a:gd name="T65" fmla="*/ 836 h 919"/>
                <a:gd name="T66" fmla="*/ 138 w 439"/>
                <a:gd name="T67" fmla="*/ 880 h 919"/>
                <a:gd name="T68" fmla="*/ 121 w 439"/>
                <a:gd name="T69" fmla="*/ 899 h 919"/>
                <a:gd name="T70" fmla="*/ 201 w 439"/>
                <a:gd name="T71" fmla="*/ 865 h 919"/>
                <a:gd name="T72" fmla="*/ 270 w 439"/>
                <a:gd name="T73" fmla="*/ 817 h 919"/>
                <a:gd name="T74" fmla="*/ 330 w 439"/>
                <a:gd name="T75" fmla="*/ 756 h 919"/>
                <a:gd name="T76" fmla="*/ 381 w 439"/>
                <a:gd name="T77" fmla="*/ 687 h 919"/>
                <a:gd name="T78" fmla="*/ 230 w 439"/>
                <a:gd name="T79" fmla="*/ 687 h 919"/>
                <a:gd name="T80" fmla="*/ 207 w 439"/>
                <a:gd name="T81" fmla="*/ 752 h 919"/>
                <a:gd name="T82" fmla="*/ 182 w 439"/>
                <a:gd name="T83" fmla="*/ 811 h 919"/>
                <a:gd name="T84" fmla="*/ 257 w 439"/>
                <a:gd name="T85" fmla="*/ 474 h 919"/>
                <a:gd name="T86" fmla="*/ 257 w 439"/>
                <a:gd name="T87" fmla="*/ 520 h 919"/>
                <a:gd name="T88" fmla="*/ 247 w 439"/>
                <a:gd name="T89" fmla="*/ 610 h 919"/>
                <a:gd name="T90" fmla="*/ 397 w 439"/>
                <a:gd name="T91" fmla="*/ 652 h 919"/>
                <a:gd name="T92" fmla="*/ 414 w 439"/>
                <a:gd name="T93" fmla="*/ 610 h 919"/>
                <a:gd name="T94" fmla="*/ 435 w 439"/>
                <a:gd name="T95" fmla="*/ 520 h 919"/>
                <a:gd name="T96" fmla="*/ 257 w 439"/>
                <a:gd name="T97" fmla="*/ 474 h 919"/>
                <a:gd name="T98" fmla="*/ 0 w 439"/>
                <a:gd name="T99" fmla="*/ 474 h 919"/>
                <a:gd name="T100" fmla="*/ 192 w 439"/>
                <a:gd name="T101" fmla="*/ 652 h 919"/>
                <a:gd name="T102" fmla="*/ 201 w 439"/>
                <a:gd name="T103" fmla="*/ 610 h 919"/>
                <a:gd name="T104" fmla="*/ 211 w 439"/>
                <a:gd name="T105" fmla="*/ 520 h 919"/>
                <a:gd name="T106" fmla="*/ 213 w 439"/>
                <a:gd name="T107" fmla="*/ 474 h 919"/>
                <a:gd name="T108" fmla="*/ 0 w 439"/>
                <a:gd name="T109" fmla="*/ 687 h 919"/>
                <a:gd name="T110" fmla="*/ 0 w 439"/>
                <a:gd name="T111" fmla="*/ 919 h 919"/>
                <a:gd name="T112" fmla="*/ 38 w 439"/>
                <a:gd name="T113" fmla="*/ 907 h 919"/>
                <a:gd name="T114" fmla="*/ 75 w 439"/>
                <a:gd name="T115" fmla="*/ 880 h 919"/>
                <a:gd name="T116" fmla="*/ 111 w 439"/>
                <a:gd name="T117" fmla="*/ 842 h 919"/>
                <a:gd name="T118" fmla="*/ 142 w 439"/>
                <a:gd name="T119" fmla="*/ 790 h 919"/>
                <a:gd name="T120" fmla="*/ 155 w 439"/>
                <a:gd name="T121" fmla="*/ 767 h 919"/>
                <a:gd name="T122" fmla="*/ 174 w 439"/>
                <a:gd name="T123" fmla="*/ 715 h 919"/>
                <a:gd name="T124" fmla="*/ 184 w 439"/>
                <a:gd name="T125" fmla="*/ 687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919">
                  <a:moveTo>
                    <a:pt x="257" y="439"/>
                  </a:moveTo>
                  <a:lnTo>
                    <a:pt x="439" y="439"/>
                  </a:lnTo>
                  <a:lnTo>
                    <a:pt x="439" y="439"/>
                  </a:lnTo>
                  <a:lnTo>
                    <a:pt x="435" y="391"/>
                  </a:lnTo>
                  <a:lnTo>
                    <a:pt x="427" y="347"/>
                  </a:lnTo>
                  <a:lnTo>
                    <a:pt x="412" y="303"/>
                  </a:lnTo>
                  <a:lnTo>
                    <a:pt x="395" y="261"/>
                  </a:lnTo>
                  <a:lnTo>
                    <a:pt x="236" y="261"/>
                  </a:lnTo>
                  <a:lnTo>
                    <a:pt x="236" y="261"/>
                  </a:lnTo>
                  <a:lnTo>
                    <a:pt x="245" y="303"/>
                  </a:lnTo>
                  <a:lnTo>
                    <a:pt x="251" y="347"/>
                  </a:lnTo>
                  <a:lnTo>
                    <a:pt x="255" y="393"/>
                  </a:lnTo>
                  <a:lnTo>
                    <a:pt x="257" y="439"/>
                  </a:lnTo>
                  <a:lnTo>
                    <a:pt x="257" y="439"/>
                  </a:lnTo>
                  <a:close/>
                  <a:moveTo>
                    <a:pt x="142" y="127"/>
                  </a:moveTo>
                  <a:lnTo>
                    <a:pt x="142" y="127"/>
                  </a:lnTo>
                  <a:lnTo>
                    <a:pt x="128" y="102"/>
                  </a:lnTo>
                  <a:lnTo>
                    <a:pt x="111" y="77"/>
                  </a:lnTo>
                  <a:lnTo>
                    <a:pt x="94" y="56"/>
                  </a:lnTo>
                  <a:lnTo>
                    <a:pt x="75" y="39"/>
                  </a:lnTo>
                  <a:lnTo>
                    <a:pt x="56" y="25"/>
                  </a:lnTo>
                  <a:lnTo>
                    <a:pt x="38" y="12"/>
                  </a:lnTo>
                  <a:lnTo>
                    <a:pt x="19" y="4"/>
                  </a:lnTo>
                  <a:lnTo>
                    <a:pt x="0" y="0"/>
                  </a:lnTo>
                  <a:lnTo>
                    <a:pt x="0" y="225"/>
                  </a:lnTo>
                  <a:lnTo>
                    <a:pt x="180" y="225"/>
                  </a:lnTo>
                  <a:lnTo>
                    <a:pt x="180" y="225"/>
                  </a:lnTo>
                  <a:lnTo>
                    <a:pt x="163" y="173"/>
                  </a:lnTo>
                  <a:lnTo>
                    <a:pt x="153" y="150"/>
                  </a:lnTo>
                  <a:lnTo>
                    <a:pt x="142" y="127"/>
                  </a:lnTo>
                  <a:lnTo>
                    <a:pt x="142" y="127"/>
                  </a:lnTo>
                  <a:close/>
                  <a:moveTo>
                    <a:pt x="190" y="261"/>
                  </a:moveTo>
                  <a:lnTo>
                    <a:pt x="0" y="261"/>
                  </a:lnTo>
                  <a:lnTo>
                    <a:pt x="0" y="439"/>
                  </a:lnTo>
                  <a:lnTo>
                    <a:pt x="213" y="439"/>
                  </a:lnTo>
                  <a:lnTo>
                    <a:pt x="213" y="439"/>
                  </a:lnTo>
                  <a:lnTo>
                    <a:pt x="211" y="391"/>
                  </a:lnTo>
                  <a:lnTo>
                    <a:pt x="207" y="347"/>
                  </a:lnTo>
                  <a:lnTo>
                    <a:pt x="199" y="303"/>
                  </a:lnTo>
                  <a:lnTo>
                    <a:pt x="190" y="261"/>
                  </a:lnTo>
                  <a:lnTo>
                    <a:pt x="190" y="261"/>
                  </a:lnTo>
                  <a:close/>
                  <a:moveTo>
                    <a:pt x="228" y="225"/>
                  </a:moveTo>
                  <a:lnTo>
                    <a:pt x="376" y="225"/>
                  </a:lnTo>
                  <a:lnTo>
                    <a:pt x="376" y="225"/>
                  </a:lnTo>
                  <a:lnTo>
                    <a:pt x="353" y="190"/>
                  </a:lnTo>
                  <a:lnTo>
                    <a:pt x="326" y="156"/>
                  </a:lnTo>
                  <a:lnTo>
                    <a:pt x="299" y="127"/>
                  </a:lnTo>
                  <a:lnTo>
                    <a:pt x="268" y="100"/>
                  </a:lnTo>
                  <a:lnTo>
                    <a:pt x="234" y="75"/>
                  </a:lnTo>
                  <a:lnTo>
                    <a:pt x="199" y="54"/>
                  </a:lnTo>
                  <a:lnTo>
                    <a:pt x="161" y="35"/>
                  </a:lnTo>
                  <a:lnTo>
                    <a:pt x="121" y="20"/>
                  </a:lnTo>
                  <a:lnTo>
                    <a:pt x="121" y="20"/>
                  </a:lnTo>
                  <a:lnTo>
                    <a:pt x="138" y="39"/>
                  </a:lnTo>
                  <a:lnTo>
                    <a:pt x="153" y="60"/>
                  </a:lnTo>
                  <a:lnTo>
                    <a:pt x="167" y="83"/>
                  </a:lnTo>
                  <a:lnTo>
                    <a:pt x="182" y="108"/>
                  </a:lnTo>
                  <a:lnTo>
                    <a:pt x="182" y="108"/>
                  </a:lnTo>
                  <a:lnTo>
                    <a:pt x="194" y="133"/>
                  </a:lnTo>
                  <a:lnTo>
                    <a:pt x="207" y="163"/>
                  </a:lnTo>
                  <a:lnTo>
                    <a:pt x="217" y="194"/>
                  </a:lnTo>
                  <a:lnTo>
                    <a:pt x="228" y="225"/>
                  </a:lnTo>
                  <a:lnTo>
                    <a:pt x="228" y="225"/>
                  </a:lnTo>
                  <a:close/>
                  <a:moveTo>
                    <a:pt x="182" y="811"/>
                  </a:moveTo>
                  <a:lnTo>
                    <a:pt x="182" y="811"/>
                  </a:lnTo>
                  <a:lnTo>
                    <a:pt x="167" y="836"/>
                  </a:lnTo>
                  <a:lnTo>
                    <a:pt x="153" y="859"/>
                  </a:lnTo>
                  <a:lnTo>
                    <a:pt x="138" y="880"/>
                  </a:lnTo>
                  <a:lnTo>
                    <a:pt x="121" y="899"/>
                  </a:lnTo>
                  <a:lnTo>
                    <a:pt x="121" y="899"/>
                  </a:lnTo>
                  <a:lnTo>
                    <a:pt x="161" y="884"/>
                  </a:lnTo>
                  <a:lnTo>
                    <a:pt x="201" y="865"/>
                  </a:lnTo>
                  <a:lnTo>
                    <a:pt x="236" y="842"/>
                  </a:lnTo>
                  <a:lnTo>
                    <a:pt x="270" y="817"/>
                  </a:lnTo>
                  <a:lnTo>
                    <a:pt x="303" y="788"/>
                  </a:lnTo>
                  <a:lnTo>
                    <a:pt x="330" y="756"/>
                  </a:lnTo>
                  <a:lnTo>
                    <a:pt x="358" y="723"/>
                  </a:lnTo>
                  <a:lnTo>
                    <a:pt x="381" y="687"/>
                  </a:lnTo>
                  <a:lnTo>
                    <a:pt x="230" y="687"/>
                  </a:lnTo>
                  <a:lnTo>
                    <a:pt x="230" y="687"/>
                  </a:lnTo>
                  <a:lnTo>
                    <a:pt x="220" y="721"/>
                  </a:lnTo>
                  <a:lnTo>
                    <a:pt x="207" y="752"/>
                  </a:lnTo>
                  <a:lnTo>
                    <a:pt x="194" y="784"/>
                  </a:lnTo>
                  <a:lnTo>
                    <a:pt x="182" y="811"/>
                  </a:lnTo>
                  <a:lnTo>
                    <a:pt x="182" y="811"/>
                  </a:lnTo>
                  <a:close/>
                  <a:moveTo>
                    <a:pt x="257" y="474"/>
                  </a:moveTo>
                  <a:lnTo>
                    <a:pt x="257" y="474"/>
                  </a:lnTo>
                  <a:lnTo>
                    <a:pt x="257" y="520"/>
                  </a:lnTo>
                  <a:lnTo>
                    <a:pt x="253" y="566"/>
                  </a:lnTo>
                  <a:lnTo>
                    <a:pt x="247" y="610"/>
                  </a:lnTo>
                  <a:lnTo>
                    <a:pt x="238" y="652"/>
                  </a:lnTo>
                  <a:lnTo>
                    <a:pt x="397" y="652"/>
                  </a:lnTo>
                  <a:lnTo>
                    <a:pt x="397" y="652"/>
                  </a:lnTo>
                  <a:lnTo>
                    <a:pt x="414" y="610"/>
                  </a:lnTo>
                  <a:lnTo>
                    <a:pt x="427" y="566"/>
                  </a:lnTo>
                  <a:lnTo>
                    <a:pt x="435" y="520"/>
                  </a:lnTo>
                  <a:lnTo>
                    <a:pt x="439" y="474"/>
                  </a:lnTo>
                  <a:lnTo>
                    <a:pt x="257" y="474"/>
                  </a:lnTo>
                  <a:close/>
                  <a:moveTo>
                    <a:pt x="213" y="474"/>
                  </a:moveTo>
                  <a:lnTo>
                    <a:pt x="0" y="474"/>
                  </a:lnTo>
                  <a:lnTo>
                    <a:pt x="0" y="652"/>
                  </a:lnTo>
                  <a:lnTo>
                    <a:pt x="192" y="652"/>
                  </a:lnTo>
                  <a:lnTo>
                    <a:pt x="192" y="652"/>
                  </a:lnTo>
                  <a:lnTo>
                    <a:pt x="201" y="610"/>
                  </a:lnTo>
                  <a:lnTo>
                    <a:pt x="207" y="566"/>
                  </a:lnTo>
                  <a:lnTo>
                    <a:pt x="211" y="520"/>
                  </a:lnTo>
                  <a:lnTo>
                    <a:pt x="213" y="474"/>
                  </a:lnTo>
                  <a:lnTo>
                    <a:pt x="213" y="474"/>
                  </a:lnTo>
                  <a:close/>
                  <a:moveTo>
                    <a:pt x="184" y="687"/>
                  </a:moveTo>
                  <a:lnTo>
                    <a:pt x="0" y="687"/>
                  </a:lnTo>
                  <a:lnTo>
                    <a:pt x="0" y="919"/>
                  </a:lnTo>
                  <a:lnTo>
                    <a:pt x="0" y="919"/>
                  </a:lnTo>
                  <a:lnTo>
                    <a:pt x="19" y="913"/>
                  </a:lnTo>
                  <a:lnTo>
                    <a:pt x="38" y="907"/>
                  </a:lnTo>
                  <a:lnTo>
                    <a:pt x="56" y="894"/>
                  </a:lnTo>
                  <a:lnTo>
                    <a:pt x="75" y="880"/>
                  </a:lnTo>
                  <a:lnTo>
                    <a:pt x="94" y="863"/>
                  </a:lnTo>
                  <a:lnTo>
                    <a:pt x="111" y="842"/>
                  </a:lnTo>
                  <a:lnTo>
                    <a:pt x="128" y="817"/>
                  </a:lnTo>
                  <a:lnTo>
                    <a:pt x="142" y="790"/>
                  </a:lnTo>
                  <a:lnTo>
                    <a:pt x="142" y="790"/>
                  </a:lnTo>
                  <a:lnTo>
                    <a:pt x="155" y="767"/>
                  </a:lnTo>
                  <a:lnTo>
                    <a:pt x="165" y="742"/>
                  </a:lnTo>
                  <a:lnTo>
                    <a:pt x="174" y="715"/>
                  </a:lnTo>
                  <a:lnTo>
                    <a:pt x="184" y="687"/>
                  </a:lnTo>
                  <a:lnTo>
                    <a:pt x="184" y="6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9" name="Freeform 23"/>
            <p:cNvSpPr>
              <a:spLocks noEditPoints="1"/>
            </p:cNvSpPr>
            <p:nvPr/>
          </p:nvSpPr>
          <p:spPr bwMode="auto">
            <a:xfrm>
              <a:off x="604838" y="1292225"/>
              <a:ext cx="606425" cy="1455738"/>
            </a:xfrm>
            <a:custGeom>
              <a:avLst/>
              <a:gdLst>
                <a:gd name="T0" fmla="*/ 382 w 382"/>
                <a:gd name="T1" fmla="*/ 0 h 917"/>
                <a:gd name="T2" fmla="*/ 303 w 382"/>
                <a:gd name="T3" fmla="*/ 46 h 917"/>
                <a:gd name="T4" fmla="*/ 269 w 382"/>
                <a:gd name="T5" fmla="*/ 48 h 917"/>
                <a:gd name="T6" fmla="*/ 211 w 382"/>
                <a:gd name="T7" fmla="*/ 58 h 917"/>
                <a:gd name="T8" fmla="*/ 161 w 382"/>
                <a:gd name="T9" fmla="*/ 77 h 917"/>
                <a:gd name="T10" fmla="*/ 117 w 382"/>
                <a:gd name="T11" fmla="*/ 102 h 917"/>
                <a:gd name="T12" fmla="*/ 100 w 382"/>
                <a:gd name="T13" fmla="*/ 117 h 917"/>
                <a:gd name="T14" fmla="*/ 69 w 382"/>
                <a:gd name="T15" fmla="*/ 152 h 917"/>
                <a:gd name="T16" fmla="*/ 48 w 382"/>
                <a:gd name="T17" fmla="*/ 192 h 917"/>
                <a:gd name="T18" fmla="*/ 35 w 382"/>
                <a:gd name="T19" fmla="*/ 234 h 917"/>
                <a:gd name="T20" fmla="*/ 31 w 382"/>
                <a:gd name="T21" fmla="*/ 282 h 917"/>
                <a:gd name="T22" fmla="*/ 33 w 382"/>
                <a:gd name="T23" fmla="*/ 315 h 917"/>
                <a:gd name="T24" fmla="*/ 50 w 382"/>
                <a:gd name="T25" fmla="*/ 376 h 917"/>
                <a:gd name="T26" fmla="*/ 64 w 382"/>
                <a:gd name="T27" fmla="*/ 401 h 917"/>
                <a:gd name="T28" fmla="*/ 83 w 382"/>
                <a:gd name="T29" fmla="*/ 426 h 917"/>
                <a:gd name="T30" fmla="*/ 123 w 382"/>
                <a:gd name="T31" fmla="*/ 462 h 917"/>
                <a:gd name="T32" fmla="*/ 146 w 382"/>
                <a:gd name="T33" fmla="*/ 474 h 917"/>
                <a:gd name="T34" fmla="*/ 209 w 382"/>
                <a:gd name="T35" fmla="*/ 499 h 917"/>
                <a:gd name="T36" fmla="*/ 303 w 382"/>
                <a:gd name="T37" fmla="*/ 526 h 917"/>
                <a:gd name="T38" fmla="*/ 303 w 382"/>
                <a:gd name="T39" fmla="*/ 721 h 917"/>
                <a:gd name="T40" fmla="*/ 269 w 382"/>
                <a:gd name="T41" fmla="*/ 702 h 917"/>
                <a:gd name="T42" fmla="*/ 246 w 382"/>
                <a:gd name="T43" fmla="*/ 679 h 917"/>
                <a:gd name="T44" fmla="*/ 240 w 382"/>
                <a:gd name="T45" fmla="*/ 664 h 917"/>
                <a:gd name="T46" fmla="*/ 225 w 382"/>
                <a:gd name="T47" fmla="*/ 625 h 917"/>
                <a:gd name="T48" fmla="*/ 0 w 382"/>
                <a:gd name="T49" fmla="*/ 627 h 917"/>
                <a:gd name="T50" fmla="*/ 4 w 382"/>
                <a:gd name="T51" fmla="*/ 652 h 917"/>
                <a:gd name="T52" fmla="*/ 18 w 382"/>
                <a:gd name="T53" fmla="*/ 700 h 917"/>
                <a:gd name="T54" fmla="*/ 29 w 382"/>
                <a:gd name="T55" fmla="*/ 719 h 917"/>
                <a:gd name="T56" fmla="*/ 52 w 382"/>
                <a:gd name="T57" fmla="*/ 756 h 917"/>
                <a:gd name="T58" fmla="*/ 85 w 382"/>
                <a:gd name="T59" fmla="*/ 792 h 917"/>
                <a:gd name="T60" fmla="*/ 104 w 382"/>
                <a:gd name="T61" fmla="*/ 807 h 917"/>
                <a:gd name="T62" fmla="*/ 148 w 382"/>
                <a:gd name="T63" fmla="*/ 834 h 917"/>
                <a:gd name="T64" fmla="*/ 171 w 382"/>
                <a:gd name="T65" fmla="*/ 844 h 917"/>
                <a:gd name="T66" fmla="*/ 230 w 382"/>
                <a:gd name="T67" fmla="*/ 859 h 917"/>
                <a:gd name="T68" fmla="*/ 303 w 382"/>
                <a:gd name="T69" fmla="*/ 869 h 917"/>
                <a:gd name="T70" fmla="*/ 382 w 382"/>
                <a:gd name="T71" fmla="*/ 917 h 917"/>
                <a:gd name="T72" fmla="*/ 255 w 382"/>
                <a:gd name="T73" fmla="*/ 299 h 917"/>
                <a:gd name="T74" fmla="*/ 244 w 382"/>
                <a:gd name="T75" fmla="*/ 278 h 917"/>
                <a:gd name="T76" fmla="*/ 240 w 382"/>
                <a:gd name="T77" fmla="*/ 255 h 917"/>
                <a:gd name="T78" fmla="*/ 240 w 382"/>
                <a:gd name="T79" fmla="*/ 244 h 917"/>
                <a:gd name="T80" fmla="*/ 248 w 382"/>
                <a:gd name="T81" fmla="*/ 223 h 917"/>
                <a:gd name="T82" fmla="*/ 255 w 382"/>
                <a:gd name="T83" fmla="*/ 215 h 917"/>
                <a:gd name="T84" fmla="*/ 273 w 382"/>
                <a:gd name="T85" fmla="*/ 200 h 917"/>
                <a:gd name="T86" fmla="*/ 303 w 382"/>
                <a:gd name="T87" fmla="*/ 186 h 917"/>
                <a:gd name="T88" fmla="*/ 303 w 382"/>
                <a:gd name="T89" fmla="*/ 328 h 917"/>
                <a:gd name="T90" fmla="*/ 273 w 382"/>
                <a:gd name="T91" fmla="*/ 313 h 917"/>
                <a:gd name="T92" fmla="*/ 255 w 382"/>
                <a:gd name="T93" fmla="*/ 299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82" h="917">
                  <a:moveTo>
                    <a:pt x="382" y="917"/>
                  </a:moveTo>
                  <a:lnTo>
                    <a:pt x="382" y="0"/>
                  </a:lnTo>
                  <a:lnTo>
                    <a:pt x="303" y="0"/>
                  </a:lnTo>
                  <a:lnTo>
                    <a:pt x="303" y="46"/>
                  </a:lnTo>
                  <a:lnTo>
                    <a:pt x="303" y="46"/>
                  </a:lnTo>
                  <a:lnTo>
                    <a:pt x="269" y="48"/>
                  </a:lnTo>
                  <a:lnTo>
                    <a:pt x="240" y="52"/>
                  </a:lnTo>
                  <a:lnTo>
                    <a:pt x="211" y="58"/>
                  </a:lnTo>
                  <a:lnTo>
                    <a:pt x="184" y="66"/>
                  </a:lnTo>
                  <a:lnTo>
                    <a:pt x="161" y="77"/>
                  </a:lnTo>
                  <a:lnTo>
                    <a:pt x="138" y="89"/>
                  </a:lnTo>
                  <a:lnTo>
                    <a:pt x="117" y="102"/>
                  </a:lnTo>
                  <a:lnTo>
                    <a:pt x="100" y="117"/>
                  </a:lnTo>
                  <a:lnTo>
                    <a:pt x="100" y="117"/>
                  </a:lnTo>
                  <a:lnTo>
                    <a:pt x="83" y="135"/>
                  </a:lnTo>
                  <a:lnTo>
                    <a:pt x="69" y="152"/>
                  </a:lnTo>
                  <a:lnTo>
                    <a:pt x="58" y="171"/>
                  </a:lnTo>
                  <a:lnTo>
                    <a:pt x="48" y="192"/>
                  </a:lnTo>
                  <a:lnTo>
                    <a:pt x="41" y="213"/>
                  </a:lnTo>
                  <a:lnTo>
                    <a:pt x="35" y="234"/>
                  </a:lnTo>
                  <a:lnTo>
                    <a:pt x="31" y="257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3" y="315"/>
                  </a:lnTo>
                  <a:lnTo>
                    <a:pt x="39" y="347"/>
                  </a:lnTo>
                  <a:lnTo>
                    <a:pt x="50" y="376"/>
                  </a:lnTo>
                  <a:lnTo>
                    <a:pt x="56" y="388"/>
                  </a:lnTo>
                  <a:lnTo>
                    <a:pt x="64" y="401"/>
                  </a:lnTo>
                  <a:lnTo>
                    <a:pt x="64" y="401"/>
                  </a:lnTo>
                  <a:lnTo>
                    <a:pt x="83" y="426"/>
                  </a:lnTo>
                  <a:lnTo>
                    <a:pt x="102" y="445"/>
                  </a:lnTo>
                  <a:lnTo>
                    <a:pt x="123" y="462"/>
                  </a:lnTo>
                  <a:lnTo>
                    <a:pt x="146" y="474"/>
                  </a:lnTo>
                  <a:lnTo>
                    <a:pt x="146" y="474"/>
                  </a:lnTo>
                  <a:lnTo>
                    <a:pt x="173" y="487"/>
                  </a:lnTo>
                  <a:lnTo>
                    <a:pt x="209" y="499"/>
                  </a:lnTo>
                  <a:lnTo>
                    <a:pt x="250" y="512"/>
                  </a:lnTo>
                  <a:lnTo>
                    <a:pt x="303" y="526"/>
                  </a:lnTo>
                  <a:lnTo>
                    <a:pt x="303" y="721"/>
                  </a:lnTo>
                  <a:lnTo>
                    <a:pt x="303" y="721"/>
                  </a:lnTo>
                  <a:lnTo>
                    <a:pt x="284" y="712"/>
                  </a:lnTo>
                  <a:lnTo>
                    <a:pt x="269" y="702"/>
                  </a:lnTo>
                  <a:lnTo>
                    <a:pt x="257" y="689"/>
                  </a:lnTo>
                  <a:lnTo>
                    <a:pt x="246" y="679"/>
                  </a:lnTo>
                  <a:lnTo>
                    <a:pt x="246" y="679"/>
                  </a:lnTo>
                  <a:lnTo>
                    <a:pt x="240" y="664"/>
                  </a:lnTo>
                  <a:lnTo>
                    <a:pt x="232" y="648"/>
                  </a:lnTo>
                  <a:lnTo>
                    <a:pt x="225" y="625"/>
                  </a:lnTo>
                  <a:lnTo>
                    <a:pt x="221" y="600"/>
                  </a:lnTo>
                  <a:lnTo>
                    <a:pt x="0" y="627"/>
                  </a:lnTo>
                  <a:lnTo>
                    <a:pt x="0" y="627"/>
                  </a:lnTo>
                  <a:lnTo>
                    <a:pt x="4" y="652"/>
                  </a:lnTo>
                  <a:lnTo>
                    <a:pt x="12" y="677"/>
                  </a:lnTo>
                  <a:lnTo>
                    <a:pt x="18" y="700"/>
                  </a:lnTo>
                  <a:lnTo>
                    <a:pt x="29" y="719"/>
                  </a:lnTo>
                  <a:lnTo>
                    <a:pt x="29" y="719"/>
                  </a:lnTo>
                  <a:lnTo>
                    <a:pt x="39" y="738"/>
                  </a:lnTo>
                  <a:lnTo>
                    <a:pt x="52" y="756"/>
                  </a:lnTo>
                  <a:lnTo>
                    <a:pt x="69" y="775"/>
                  </a:lnTo>
                  <a:lnTo>
                    <a:pt x="85" y="792"/>
                  </a:lnTo>
                  <a:lnTo>
                    <a:pt x="85" y="792"/>
                  </a:lnTo>
                  <a:lnTo>
                    <a:pt x="104" y="807"/>
                  </a:lnTo>
                  <a:lnTo>
                    <a:pt x="125" y="821"/>
                  </a:lnTo>
                  <a:lnTo>
                    <a:pt x="148" y="834"/>
                  </a:lnTo>
                  <a:lnTo>
                    <a:pt x="171" y="844"/>
                  </a:lnTo>
                  <a:lnTo>
                    <a:pt x="171" y="844"/>
                  </a:lnTo>
                  <a:lnTo>
                    <a:pt x="198" y="853"/>
                  </a:lnTo>
                  <a:lnTo>
                    <a:pt x="230" y="859"/>
                  </a:lnTo>
                  <a:lnTo>
                    <a:pt x="265" y="865"/>
                  </a:lnTo>
                  <a:lnTo>
                    <a:pt x="303" y="869"/>
                  </a:lnTo>
                  <a:lnTo>
                    <a:pt x="303" y="917"/>
                  </a:lnTo>
                  <a:lnTo>
                    <a:pt x="382" y="917"/>
                  </a:lnTo>
                  <a:close/>
                  <a:moveTo>
                    <a:pt x="255" y="299"/>
                  </a:moveTo>
                  <a:lnTo>
                    <a:pt x="255" y="299"/>
                  </a:lnTo>
                  <a:lnTo>
                    <a:pt x="248" y="288"/>
                  </a:lnTo>
                  <a:lnTo>
                    <a:pt x="244" y="278"/>
                  </a:lnTo>
                  <a:lnTo>
                    <a:pt x="240" y="267"/>
                  </a:lnTo>
                  <a:lnTo>
                    <a:pt x="240" y="255"/>
                  </a:lnTo>
                  <a:lnTo>
                    <a:pt x="240" y="255"/>
                  </a:lnTo>
                  <a:lnTo>
                    <a:pt x="240" y="244"/>
                  </a:lnTo>
                  <a:lnTo>
                    <a:pt x="244" y="234"/>
                  </a:lnTo>
                  <a:lnTo>
                    <a:pt x="248" y="223"/>
                  </a:lnTo>
                  <a:lnTo>
                    <a:pt x="255" y="215"/>
                  </a:lnTo>
                  <a:lnTo>
                    <a:pt x="255" y="215"/>
                  </a:lnTo>
                  <a:lnTo>
                    <a:pt x="261" y="207"/>
                  </a:lnTo>
                  <a:lnTo>
                    <a:pt x="273" y="200"/>
                  </a:lnTo>
                  <a:lnTo>
                    <a:pt x="286" y="192"/>
                  </a:lnTo>
                  <a:lnTo>
                    <a:pt x="303" y="186"/>
                  </a:lnTo>
                  <a:lnTo>
                    <a:pt x="303" y="328"/>
                  </a:lnTo>
                  <a:lnTo>
                    <a:pt x="303" y="328"/>
                  </a:lnTo>
                  <a:lnTo>
                    <a:pt x="286" y="322"/>
                  </a:lnTo>
                  <a:lnTo>
                    <a:pt x="273" y="313"/>
                  </a:lnTo>
                  <a:lnTo>
                    <a:pt x="263" y="307"/>
                  </a:lnTo>
                  <a:lnTo>
                    <a:pt x="255" y="299"/>
                  </a:lnTo>
                  <a:lnTo>
                    <a:pt x="255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62" name="文本框 201"/>
          <p:cNvSpPr txBox="1"/>
          <p:nvPr/>
        </p:nvSpPr>
        <p:spPr bwMode="auto">
          <a:xfrm>
            <a:off x="1018214" y="3748703"/>
            <a:ext cx="38157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performance management</a:t>
            </a:r>
          </a:p>
          <a:p>
            <a:pPr algn="ctr">
              <a:defRPr/>
            </a:pPr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(Distribute some money to NGO)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99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/>
        </p:nvSpPr>
        <p:spPr>
          <a:xfrm rot="16200000" flipV="1">
            <a:off x="4736321" y="1584765"/>
            <a:ext cx="443153" cy="717154"/>
          </a:xfrm>
          <a:prstGeom prst="rtTriangle">
            <a:avLst/>
          </a:prstGeom>
          <a:solidFill>
            <a:srgbClr val="018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4"/>
          </a:p>
        </p:txBody>
      </p:sp>
      <p:grpSp>
        <p:nvGrpSpPr>
          <p:cNvPr id="6" name="组合 5"/>
          <p:cNvGrpSpPr/>
          <p:nvPr/>
        </p:nvGrpSpPr>
        <p:grpSpPr>
          <a:xfrm>
            <a:off x="19804" y="11140"/>
            <a:ext cx="5652731" cy="5121221"/>
            <a:chOff x="0" y="0"/>
            <a:chExt cx="7569764" cy="6858000"/>
          </a:xfrm>
        </p:grpSpPr>
        <p:sp>
          <p:nvSpPr>
            <p:cNvPr id="4" name="平行四边形 3"/>
            <p:cNvSpPr/>
            <p:nvPr/>
          </p:nvSpPr>
          <p:spPr>
            <a:xfrm>
              <a:off x="1047750" y="0"/>
              <a:ext cx="6522014" cy="6858000"/>
            </a:xfrm>
            <a:prstGeom prst="parallelogram">
              <a:avLst>
                <a:gd name="adj" fmla="val 46084"/>
              </a:avLst>
            </a:prstGeom>
            <a:solidFill>
              <a:srgbClr val="3041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4"/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0"/>
              <a:ext cx="4267200" cy="6858000"/>
            </a:xfrm>
            <a:prstGeom prst="rect">
              <a:avLst/>
            </a:prstGeom>
            <a:solidFill>
              <a:srgbClr val="3041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4"/>
            </a:p>
          </p:txBody>
        </p:sp>
      </p:grpSp>
      <p:sp>
        <p:nvSpPr>
          <p:cNvPr id="9" name="矩形 8"/>
          <p:cNvSpPr/>
          <p:nvPr/>
        </p:nvSpPr>
        <p:spPr>
          <a:xfrm>
            <a:off x="19804" y="2164924"/>
            <a:ext cx="4913975" cy="777611"/>
          </a:xfrm>
          <a:prstGeom prst="rect">
            <a:avLst/>
          </a:prstGeom>
          <a:solidFill>
            <a:srgbClr val="02A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4"/>
          </a:p>
        </p:txBody>
      </p:sp>
      <p:sp>
        <p:nvSpPr>
          <p:cNvPr id="10" name="直角三角形 9"/>
          <p:cNvSpPr/>
          <p:nvPr/>
        </p:nvSpPr>
        <p:spPr>
          <a:xfrm flipV="1">
            <a:off x="4933780" y="2164920"/>
            <a:ext cx="382695" cy="777611"/>
          </a:xfrm>
          <a:prstGeom prst="rtTriangle">
            <a:avLst/>
          </a:prstGeom>
          <a:solidFill>
            <a:srgbClr val="02A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4"/>
          </a:p>
        </p:txBody>
      </p:sp>
      <p:sp>
        <p:nvSpPr>
          <p:cNvPr id="12" name="矩形 11"/>
          <p:cNvSpPr/>
          <p:nvPr/>
        </p:nvSpPr>
        <p:spPr>
          <a:xfrm>
            <a:off x="656457" y="2257329"/>
            <a:ext cx="3837910" cy="592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52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Overall Object Model</a:t>
            </a:r>
            <a:endParaRPr lang="zh-CN" altLang="en-US" sz="3252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11948" y="1393860"/>
            <a:ext cx="2303836" cy="237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861" b="1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14861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25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bf32b21c57e606988ab10ec694d2e32676a8b"/>
  <p:tag name="ISPRING_RESOURCE_PATHS_HASH_PRESENTER" val="1e23aa3dfefa2dda7d344b154acf39862a589a"/>
  <p:tag name="ISPRING_PLAYERS_CUSTOMIZATION" val="UEsDBBQAAgAIAImQhEfpbttk5AMAAHQOAAAdAAAAdW5pdmVyc2FsL2NvbW1vbl9tZXNzYWdlcy5sbmetV91u2zYUvi/QdyAEFNgulrYDWhSD44C2GFuILLkSHSdbB4GRGJsIRbr6cZtd7Wn2YHuSHVFyYqcdJMW9sGDS/r7z950jcnD2NZVoy7NcaHVqvT15YyGuYp0ItTq1FvT8lw8WygumEia14qeW0hY6G758MZBMrUq24vD95QuEBinPc1jmw2r1uEYiObXmo2jsz+bYu45cf+JHI2diDcc63TB1j1y90p+yn359/+Hr23fvfx68bpBdiMIZdt1DKmSY3r3pQOTRwHcjYCNu5JErag2rZz+cv6Cu4xFr2Hzph54H5NIaVs9W3CIIiEej0HVsEjlh5PnU5MIllNjW8FqXaM22HBUabQX/goo1h0oWIuMolyIxP8QaNlTJ24zZAV463iSivu+GEfHs3Y41JCpBdsa+gD56sgQ4JAEQZCzn2TOwkSm1gSMsZT+GqTOZuvChlQtTsVpL+BR9/ZgTD6rFVRtqRsIQT0g08q+gTiArvw/CvwA1XfRBXJMQFEDCNoyHL50Jpo7vVQoKSEgDZ/wgn5gppJW8RyyOAYc2Gd8KXeawUymKJ7WQ8n5WQvJxAcJ1sPsdkdaESCgj15XYcnAhS9rrAi0zJnZVmY8L5/foHDsusSMole0vI2p6uTLGQP1KF4hJqasAwC5LtkzFHN3wmJUgpXv4WyIS87cNg7ArTz6X4i/EiqZzXjVN59nk6tXJca451IVhsWSZ6tBBT6gOWv7bYNMyh0iLgqeboi2KvUyc/BAvjo1rjsPwf4PqUpcjI3piv284IUicBPBig24fCd0dQWagDxhrKROyO8rxzsHQPOM5jHieIUfd9rDp+Q2Bp9FzOS4h8wcuXEJFeuCXZBQ6tMoxv8lF0fpKMoWq6/19jcRwBpC84I86ueG3GvpfcraFIsK+yGvhnDzDWC9B7CZrNQL353TD4oFDK1bAiQuBS1KkEH/SgXMxI7sM1uP1IBNLXcrEjDMp7syIhdqUaZ2QTV2n2uhtplOzK1m+66V6wp8d40UdXFAbne8ZbCMNCQ7G02iMvTGpTnNVD8uOINBy5ZNLw8jFowoOok5ZEa/hvXKrS5V0JKoPZDY5x0DWpDTkLIvX//79T0eOJ57Uu6jZ/a0XCXRoNZfIA9kfni54/mcbCcWjQ5xZdEE1B9gdruN51lS9SR6mFI+nMxBGaHSgyyxuPy7sM8xwcAHDwZy2rOGMZXcwWajWsheLCbkSQtHP+uNZviykULwP9rjZXAVMnXmEbdtcbKAJpIjv6ndagpiZbtUNR8INpyvZeIo9GDxP+Hgiip6EZtbv2hwarl4/ttv229H/sMrN/XDweu+6+B9QSwMEFAACAAgAiZCER6uvADQSAwAAYQsAACcAAAB1bml2ZXJzYWwvZmxhc2hfcHVibGlzaGluZ19zZXR0aW5ncy54bWzVVt1SGjEUvucpMul4KYsWq2V2cTr8TB0VGKFVr5ywCWzGbLJNsiBe9Wn6YH2SnmwEYbTOqnWmDheQk3O+8/+R8PAmFWjGtOFKRninWsOIyVhRLqcR/jbqbh9gZCyRlAglWYSlwuiwWQmzfCy4SYbMWlA1CGCkaWQ2wom1WSMI5vN5lZtMu1slcgv4phqrNMg0M0xapoNMkAV82UXGDG5WKgiFXnSqaC4Y4hRCkNxFR0RXEJPgwKuNSXw91SqXtKWE0khPxxH+UGu5z1LHQ7V5yqRLzjRB6MS2QSjlLh4ihvyWoYTxaQKB79cxmnNqkwjv1h0KaAcPUQpsnwNxKC0FyUh7B58ySyixxB+9P8turFkKvIguJEl5PIIb5PKPcHt09fVy0Dk7OeodX436/ZPR0cAHUdgEmzhhsOkohIBUrmO28hMSa0mcQNxgMyHCsDBYFy3VJkpuBOfOaKwE1L6wgnlIx4z2SMrWujG85rILmjsYTSARsYjwF82JwIhbIni8Mjb52Fhui/531zURYMGcMXQ6xPfufXXihGjD1sNa3hhX87h5rnJB0ULlSPBrhqxCkH+ewq+EofXmoIlWaSGF8bHICA4eZ5zNGT0sanoH+DdHl+AizcESJjcTzHoPP3J+i8ZsojTgMjKDGQc5Nx6/+izgjBhzD0qWMW4NT47anaujXrtzseUSJHRGZPxMcGg4SzP7FvgEcpcKXAihoJprEFCZmOSGFf2hnBZqZdIs7Tshs6LprpEFKLSbQzweEy5iGE0uc1YWMCYSKSkWiMSwQsaN0Iyr3IDED4uHNi8K0JsiLotQp7BB4ExTpsug1XZ2P9b3Pu0ffG5Ug98/f20/aXRHKwNBnDfPK60niWVFLg93LgwcFzxODVbn/yczDM4638vUtde5GJXqZmdYCq5fRqt/XEbrzFPZYI3GypidEy2BiN6Fag84c+oJGlhT8JRbRv/lOrxgpF/1b+f34W1G+g1zfs0av5uU/Wn1cNp4KYXBo085d5NyyVMohGPv1fuvuVevwdvr0atKBdA2n8XNyh9QSwMEFAACAAgAiZCER+ShKwC+AgAAVQoAACEAAAB1bml2ZXJzYWwvZmxhc2hfc2tpbl9zZXR0aW5ncy54bWyVVsFu2zAMve8rguxeZ+u6boAaIE1ToEC3FmvRu2wzthBZMiQ5Xf5+oizXUhInXogCEfkeSVEkU6I3TMw/TSYkk1yqFzCGiUKjptNNWH4zTRtjpLjIpDAgzIWQqqJ8Ov987z4kcchzLLkFNZazphn0YWazy/vFbAzFx7i6RhkiZLKqqdg9ykJepDTbFEo2Ij+bWrmrQXEmNpjRz+vlajAAZ9o8GKiinFY/UMZRagVaA6b0fYVylsVpCryLNHOfkZw+1Onb79G2TDPjaIsvKEO0mhYQF3m2RBnGC+s9fpVrlNMEA3+NhV5+RRmEcroDFTtfXKEMMmTd1P/TI7WSBRY05px+xA8OlzS342cJdzOUswS8EAY6+wq+PN/uUAKQ/xrOPcFxVZI/Y133FgI+esphblQDJOlOrU2X8v2pMXY+YL6mXFtAqOpBzzbpZ9rozk2s63F/4J2JPPTlNT3kTfKmgmWbcOAu1vf45fLW7YrQ6YcuyFDB1iuDFHtlj/xt63qADJQ98oWzHJ4E3x1msG9qSd0j31L/nKfrb60gqD3m3tqdOitGesTR1UGqXtFhKpnDXGM6r6wCfDeSOF2bUnKQExF0ywpqmBS/EJfu3GU0SfYMvteOdxYxzHA41nAuR7umw3K5c9yP3ho3ZPuz0F+uPU+M3eI3U2oMzcrK/izp6cTz7JjYwkyT4wzckxYO6kGsZcBxsYdIFVUbUK9S8rFhhDSgx7qX7XANwUkS1IAkx6tMvJNj5RdNlYJa2VdjoLsqx8oWWLKi5PbPvDF4h3yPMWBtqaa0/gRlH30ZKHwTAFVZ2XVte2gtVcMN47CFbvgDhbvy0N2Itl061HAL8whrE7ac14zqSb8r+l6Jd0igP4J/s2lFjvcsI9re0FS7m0WT363hPpdoMXfrDJsv3GTu7HspcmzthxW0Svx38h9QSwMEFAACAAgAiZCER9XqJ9PnAgAAcgoAACYAAAB1bml2ZXJzYWwvaHRtbF9wdWJsaXNoaW5nX3NldHRpbmdzLnhtbNVWzU4bMRC+5yksVxzJAqWFok1QRYKIoElE0gInNFk7WQuvvbW9CeHUp+mD9Uk6XhNIBEULgqpVDonHM9988xvH+9eZJFNurNCqQTfrG5RwlWgm1KRBvw4P13cpsQ4UA6kVb1ClKdlv1uK8GElh0wF3DlUtQRhl93LXoKlz+V4UzWazurC58bdaFg7xbT3RWZQbbrly3ES5hDl+uXnOLW3WaoTEQfRFs0JyIhhSUMKzA3nkMkmjoDWC5GpidKHYgZbaEDMZNei7jQP/WegEpJbIuPKx2SYKvdjtAWPC0wE5EDecpFxMUuS9s03JTDCXNujWtkdB7eghSokdQgCPcqAxFuVu4TPugIGDcAz+HL92diEIIjZXkIlkiDfEh9+greHl0UW/fXrS6R5fDnu9k2GnH0iUNtEqThytOoqRkC5Mwu/8xOAcJCnyRpsxSMvjaFm0UBtrtULOn8lIS0x9aUXJGJnKeYN+NgIkJcKBFMndrQMz4e5QSIzB227Wx8rRe8AQb5KCsXzZ0eLG+iwmzTNdSEbmuiBSXHHiNMGIigx/pZwsp5uMjc5KqQTriJWCcTIVfMbZfpmlW8A/ObpAF1mBltiKueQuePheiBsy4mNtEJfDFJsW5cIG/PqzgHOw9h4UFhzXBiedVvuy0221z9d8gMCmoJJngmMJeZa7t8AHjF1pdCGlxmwuQWBmEigsL+vDBCvVqoRZ2XcK07LovpAlKJZbIJ+AiRcJtpZQBa8KmIAiWsk5gQSHwvoWmgpdWJSEZgnQ9kUEgykRqqQ6wQWFzgzjpgraxubW++0PH3d2P+3Vo18/fq4/aXS7KPoSvLewKQ6eXBV36+LhzMWRn9DHh92Z4m/Nev+0/a1Kprrt82Gl+rQHleB6VbR6x1W0TsNy6i8tpipmZ2AUrpb/QrWLW3ASVi7uQSky4Th7zQZ/QZM+/Y8UWviVmvQNo3hy1P7dIMLp7gGy8uKIo0efRDWUr74Tm7XfUEsDBBQAAgAIAImQhEcAu+QqngEAAB8GAAAfAAAAdW5pdmVyc2FsL2h0bWxfc2tpbl9zZXR0aW5ncy5qc42UTW/CMAyG7/wKlF0n1I0xtt0QH9IkDpPGbdohLaZUpEmVhI4O8d9XlwFN6o7FF/Ly5HXsKt53uuViEeu+dPfV72r/5u4rDVCzegu3ri5a9BR1ZkSyhEWSgkgkMA/JT0fP8uFCUMZMVqZh8Y62pubHFP6z4sLU8Yyw0IRmqMM5AX4R2o46/H0WO7W6jjXVGh1urVWyFylpQdqeVDrlFcNuZtWql+jBKgd9BV3xCBzTIOjPRkEbeXEcDDHqXKTSjMtirmLVC3m0ibXaymVb/nWRgS4/+eY37fNwPHXsRGLsq4XUTzx9wmgnMw3GwG/exykGCQsegqj5BtX6A3WMmwV5dJ6YxJ7o0R1Gnc54DI0uBWMMF5OlV6ObQ4wmZ2Fnj0T/HsMhBC9AN6xGAwwHVNk2+8cHzLSKsSMNtNnzMyoUXyYyPnKTAIPk8LJo29a9S6EPEwzmPCHlPaE19fzSttnhg4YArTOWTnmNl3dO2QlKlEQORWjUtMrpOWL9OYL7jy7j1vJonZbjoRyOZRu43oBeKCXK239eu6efq3P4AVBLAwQUAAIACACJkIRH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iZCER7DtXVduAAAAdgAAABwAAAB1bml2ZXJzYWwvbG9jYWxfc2V0dGluZ3MueG1sDcw9DsIwDEDhvaewvJefjaFpNzYQEuUAVmNQJMdGiYXg9nh7w6c3Ld8q8OHWi2nC4+6AwLpZLvpK+FjP4wmhO2kmMeWEagjLPExiG8md3QN2eAv9uK1cI5yvVEPeGndWJ48zjHCJ57Nwxv08/AFQSwMEFAACAAgAA3TLRM6CCTfsAgAAiAgAABQAAAB1bml2ZXJzYWwvcGxheWVyLnhtbK1VTW/bMAw9p8D+g6F7raRd1zSQW3QFih3WoUDWbbdAtRlbi215klw3/fWj/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+5UBCUn9/aFpkvSBWw7bgyT1cXPh7g2y33jVT7G4RhF9UKuq1obiWaW4JaDreNvu4oSHPbLXCTK2hKNWNPIgD5hSvFbVtcGpUDoyNjjaVDMKPVlWuROkFYZJL47B+0sX4jaX7q15QpAf9DmE9I1NZEpAE83wr0MZBgTQ1gsa3NNVns2phdTjp/THp9PTBVOdai4EUcw1UIOIYBN5x2dnoICoprdPFzNcL2Dg6CIxFGMT5mkmF8epAm4Wo3ydA7OAiOpb+bgLbmtox0XMdRM7UdxOjEOmF+ro1MxEvZnoM9Y1ZlH742cs3RdSbag/P5H6M4iNEM5pZMrC771ttXzeG9nVOjO59NVlkG3YrzACbPKq9mFvJs5BPAluexuenn1OzDHnSU89R0THN9x36XxVq8gFOIwP7pFqe2JhHYnvHIh+VpjwH1xO0yCF+apiIyWktSqXlIOYa1eRJQVJhqVj6i6qGSeRqMtHGz7uegY9xV1wq4E8MWM12cYPPJzCPv8aW+y8XZRXeV88VFgy3zuq8CV7m8YVXXCXedQet+bS/C6pnH199QSwMEFAACAAgAiZCER1xY5FeMAgAAagcAACkAAAB1bml2ZXJzYWwvc2tpbl9jdXN0b21pemF0aW9uX3NldHRpbmdzLnhtbJVVS27bMBDd9xSEDxCTIvUDHAP6UIWBIg2aAF3TMuMKkUmDpNOk0AV6hqKLZtEDdJlNT9M2xyhp1x+5iuNoVuS8N8N5HA0H+roS2UIbOas+MVNJccGNqcRUD18BMChlLdW54pqb5UZ7Cwg246e9Pw/3j59/PP788uvh+++v33pAGyYmTE1Oe1es1ry3Yq65oLKO8cIYKU5KKQwX5kRINWN1D9ywemEjFsuv13+eKG+4egHtipV8P1m4/J5ltTL5obNOTilncybu3sipPBmz8nqq5EJMjjnjh7s5V3UlrjfgOMxod5a60mZk+KzjbDRydgRrbi9R8+3RAursMLFmY16388FjGPu5Dsiwx7ypdGV2mAly1smcsynv0hw+gRY2fAc8gTCEhziG35oNGnvOutE1u+PqBSeS88X8hU0zV3LqtO2iHbjQDa2WbGJ/9w0nh84Oc1xdLt0xd9LSiuTO1rhBf2eWLMdNf3/erAK9r8REfhyJK/mPuB4wmfPqIQQrgUAUJlEe2RVJiQdCQj0agZz6mfXFOI9xZn25h7JBfy/EKq7ipR0q3VEH/Zb3f8JIaK7MSEz47RC30buudgWvlZXf4vQwIM6addZmKRUBBNlJQxsvwRgHIPNzlMMmDOMwQYBC4kPcpJFrQYB8H8VBg0LPx3ZVxIGNQmgcABIS4uWNRz3LBkmS5l7WhDhGKLHZaBRnTVGktucBQgiTvPEDXKQQWDS2MRIcOQFxjlMcNEmaoAiDIivSgjQ0p0Hmg8ijAYQNSVMM4VbcbXW7cm13jy5nLeczATuvoNO77bZ2cw3KhVIWfMlntssNB2Om+cj28fk7ekHPLpPL0duzVQNbqHs210htN23lTz6nfwFQSwMEFAACAAgAirpzR4LIvt4RCgAA+B4AABcAAAB1bml2ZXJzYWwvdW5pdmVyc2FsLnBuZ+2Z/1cTVxbA466rri62rlJKSonttrD9ItTlS5BvU79W241UKUUpIbSoqabyJWkaAkmm1SrLQYguW1GIyWlpQUtJuiKFaCBWCiNFJkspDEhMhECmEEkIaRJCmJmdwGnds7/sH7D5Yc7MvZ87b+57775735lX+vreVwJWU1dTKJSAPbt37KdQljMolN9yV60gNVUbYhDytoy3/5VtFCUcMkkKy9lbGVsplH9K1yy8/TtS/n3+7oM8CmVth+9aBuVdPkShhJbv2bH1jcKs6XvA7cMjbytGR66kstNjnz+T+jj99IZlQSde3v945vIfVgX+JewUk7l99dsvPXYre/npjS+t6Mne0PzqurGwU6+mrfho/+XAp099f/mNBPv1QwlvlQhwURQPSjfaDs7k6zTogyhjFqp/p3EYFdHaWstp+ExJZPvsJyrN3FiQdq5Umjy/inTv/vB118uw5PZwkFoKGqI9cyapI5vUfxjIBsepiveqRd4RI7zyN6Tqqy3eZ0jFwng40L2S4lPMH9KOi47UW5eTwgFnt6Q7qH3mlGY9KWUPECORkwnLyMeuw4u4ap1Pzdzla5sf7AODfuAHfuAHfuAHfuAHfuAHfuAHfuAHfuAHfuAHfvD/AIZcLMDdt8b3U1FyjuH7gfhhdr8PbByK9lmtimX42In/iWberAkDCY+uba4hEreWqUDPa5H4AynxU2e6dj5Nfv/O8MUbUSXsCE4F+e7c+3rkWvMR7+ECCW56gsCNyUePC0OLK9QVKhT3KVN4x7FxRqXW+4lOO9cPeOLAA3LrnYmL/dUc8mMGlRZrZonPE3Pg4HlUPyWzwTlyUzWuqcvj4ilO34sLmLGHdrZFYL5mppLeudGFk04efu071gJEnEXFgtBUKHkl2iw2Bj2bKOz/Li3MZvylcanDXg4QHcDtmGHeflSSDiWGozESBW1AOFu3B3tdc+MXs7ag5seKc6f0tqkLqFkzyLfmddR1s3f0xpDYZhUhOxs75LXxxI14s1rYbxMI18cykv90TEn2v5CO1lJ1nuK/hg6E6Ac26/o8F/ZeIlKHoz1nLqtXUCj37yWikcmbYlYK+Hd4fEkjt/fb1KFf4bTYIZAkICzdwd4O5pMOGebMw47AHTXzQWQDgy3tzrFio9cQjo/S8NFOeru9nNVK/GyTuG9o/6XMgXOkljmuFYBYLTYdT20FWlSoFxa0O36A9ESmFWorX+oe7BloKiOH2TymrBDCcPF9piTAvvJetMdM13rG6gFssozKTh0v0gcDuF0Kjg41bS7oEurtXxb8V9seHYiPcVjejGQzjlKRHMObiwOUhzIlbTMm4O80N3gIXChZ4G2+eTBdHmOzyNE4YiOYBKnFgDlOx7cWDxe50o5FWKcuIFuAni1Q8Q1Jl2XbKYR5KN9s00s0B0YTbZPsTRLA3Ddyp3OC2W4cP5lbnVmzFtWyt+n2KAh5gfHrOFOiWfLg4udRoeFTU6jWLcGYkTVDFpznTTRTgblvH5nd7ETdVxaDpT7BeHifRUl3Xi04HqJHzkpNrwDzfRwFmmGT82eC3aAGUJYFZLm6S9OveFobcrJQqtvpNFGxjEgkzq0I+CLKyiGaPuJ2xdBUVCkHry8asdE92TVh0soCN2YDiUqv8slvokJp7k9jGXChqM9ywd249GVPjXHOmclL6gx2x0wOv6hu4QQIWSXygAoF9oCt+JnTZDrjdSTGE++CXdjzFbwHwWzTOD5ET+Nx0yENHAN7mNMF5XiYZcJygWcg2d3oIn3IdbM7jeeOhYtrzeNpyUN13T2x9AqIrg+WVjrmTiS6ILQt62sIAgxgLgsknKfbDDJp5LwThexzTe1L4SA3ixe+kWWgzHRQNiLlDPXwt95sXptkSrN0WqbKvCu6m7em0kaE62PCyYi16CE+LOX8DDkdPZmOwiS8YK2UIzFCGV6rhn5sb1ZnXTdwr53AEMcl+hS22Z0DgzaYePzX0EhJtTTWx5tetOoy7K2x2+FP1qE4OQ6DJ5H4WftmxPFjq4qlakhV2rarYwNDgauOumN7F6PDJLN4hmHPpRe2K5sdzeZkNxKH4ZnIrr5g9wvpVqvjLbe2rLoy3TcVSO4wlrA9AnFXL7wGJqJFFZby/LaDDyfiinMwte29TNY7RY1PqQKkUTB1VqToxmrD0gFO9w1v2jPIkR6Pzdkny6Brr1RXkmucD8cBbr4BTWR9c5QL6Ez2p096IS6Mub0RiNFx1Wvc2dvdIPqaUWnpBEx4+S32LSX9bnPlB+Vek1IKZ0benugfilbjovJ4s7hhcZ0f9eXPPyOZKQVd2KuVEH/CRJ3NqErOfVRmv36K4E90Du9ujYgtXAiIStm3FADBiDCT44Bi3DXKKt3pnmAk+SbmzYxAFtpzrfKpxcGfOHm8OgRZezcYHZdySiZx83VDPvuPKuhSQWgx2O7NUdEtE/FmTZ8KjVNq0euEXiLqoCFPjJ5pYEJ6hY1rvC98YvHsLbEX9NCJeJ97jd6p9trBs0h4YChYDDfIUa72nQm9EtL8MjKtsEnyxe3glOFodfJhbuOnujids1WOXyPDfykof6rrLvjgnHW9aNf0i8yap5C4vJtQ3o9J8OeKUg3L8L6s91w/jUnOGoa6hB/B016ejH6Lf2cgyyUr8ZWfD3WnfQVHbS1KZcv4WfcEP9Z1Y/2ByK5bwWzM2yoRiayW1ZVRyhjLyJdLK/aMVyfCPtBHhdIZVrRwi2UiCmBHVHCOg5fcB20snVhErQlDk/Y57PE0Uf/Hb/ICKJSb/RiGAu6xFGLclFncVtp0ABww78Q6vAWxy/ZqY1Ph6So1TRC7TpkVtCZxZy9EpuZ4FC2SSR2TZ/pVa1ZlCc59e7GS57V/VmoRWml7yGXJpJ+NQNvyDevJTJHTPx712WLwtTjoWrtF7SqyLmY91KoCLXRehOFjRqXub0vZ2cAS2wU8zCkbSPTVj2EWjtsmEjXP1YQp1i3OjqZmqYQN8dJ4+WQJS0dbJjTTEDfiP2oQ6H5BAdaTqelw6pIN6OVoq3kzGx7aCNCETceedIUMeIy+MkUH0RbHguL7h2UO8uSWZZQl0flWX6lyKI05XDdZf7/oqU7+R1T9kisAi5it4jJcmTLbzGVHe4L0So6izEFFhNrG8Lzqrx7A4t02XtAfyJ679FrjOGPwvE7IALNGHpqIS+H66f7CfaRL76I9WxWmahcDOa/jM0B4UiyyW2pJoxB0pdBaFSNexV4LlAcFkq1VFedy7tYrNyE64jnDscWty31101Hfieqj71X79i7La8J8t9FawqVqPytYPFqN9z5LExOA+Fnb4saJ73oteR4gLCXCcFK8+WUTa7avDKQScwoAXjqL3eJ9hi26epTb9QgxxvG8/OsRLqEhdQROI7BOYkHAunPSZy1vaKJxXTtxotA+Rvwmy7WR+x3CU/vInp17dyi3ZZ/4N1BLAwQUAAIACACKunNH0iigUkoAAABrAAAAGwAAAHVuaXZlcnNhbC91bml2ZXJzYWwucG5nLnhtbLOxr8jNUShLLSrOzM+zVTLUM1Cyt+PlsikoSi3LTC1XqACKGekZQICSQiUqtzwzpSQDKGRgbo4QzEjNTM8osVWyMLCAC+oDzQQAUEsBAgAAFAACAAgAiZCER+lu22TkAwAAdA4AAB0AAAAAAAAAAQAAAAAAAAAAAHVuaXZlcnNhbC9jb21tb25fbWVzc2FnZXMubG5nUEsBAgAAFAACAAgAiZCER6uvADQSAwAAYQsAACcAAAAAAAAAAQAAAAAAHwQAAHVuaXZlcnNhbC9mbGFzaF9wdWJsaXNoaW5nX3NldHRpbmdzLnhtbFBLAQIAABQAAgAIAImQhEfkoSsAvgIAAFUKAAAhAAAAAAAAAAEAAAAAAHYHAAB1bml2ZXJzYWwvZmxhc2hfc2tpbl9zZXR0aW5ncy54bWxQSwECAAAUAAIACACJkIRH1eon0+cCAAByCgAAJgAAAAAAAAABAAAAAABzCgAAdW5pdmVyc2FsL2h0bWxfcHVibGlzaGluZ19zZXR0aW5ncy54bWxQSwECAAAUAAIACACJkIRHALvkKp4BAAAfBgAAHwAAAAAAAAABAAAAAACeDQAAdW5pdmVyc2FsL2h0bWxfc2tpbl9zZXR0aW5ncy5qc1BLAQIAABQAAgAIAImQhEca2uo7qgAAAB8BAAAaAAAAAAAAAAEAAAAAAHkPAAB1bml2ZXJzYWwvaTE4bl9wcmVzZXRzLnhtbFBLAQIAABQAAgAIAImQhEew7V1XbgAAAHYAAAAcAAAAAAAAAAEAAAAAAFsQAAB1bml2ZXJzYWwvbG9jYWxfc2V0dGluZ3MueG1sUEsBAgAAFAACAAgAA3TLRM6CCTfsAgAAiAgAABQAAAAAAAAAAQAAAAAAAxEAAHVuaXZlcnNhbC9wbGF5ZXIueG1sUEsBAgAAFAACAAgAiZCER1xY5FeMAgAAagcAACkAAAAAAAAAAQAAAAAAIRQAAHVuaXZlcnNhbC9za2luX2N1c3RvbWl6YXRpb25fc2V0dGluZ3MueG1sUEsBAgAAFAACAAgAirpzR4LIvt4RCgAA+B4AABcAAAAAAAAAAAAAAAAA9BYAAHVuaXZlcnNhbC91bml2ZXJzYWwucG5nUEsBAgAAFAACAAgAirpzR9IooFJKAAAAawAAABsAAAAAAAAAAQAAAAAAOiEAAHVuaXZlcnNhbC91bml2ZXJzYWwucG5nLnhtbFBLBQYAAAAACwALAEkDAAC9IQAAAAA="/>
  <p:tag name="ISPRING_ULTRA_SCORM_COURSE_ID" val="19D12169-10B6-4984-8CE8-8968B0B22BA0"/>
  <p:tag name="ISPRING_SCORM_RATE_SLIDES" val="1"/>
  <p:tag name="ISPRING_SCORM_RATE_QUIZZES" val="0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RESENTATION_TITLE" val="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主题​​">
  <a:themeElements>
    <a:clrScheme name="自定义 22">
      <a:dk1>
        <a:sysClr val="windowText" lastClr="000000"/>
      </a:dk1>
      <a:lt1>
        <a:sysClr val="window" lastClr="FFFFFF"/>
      </a:lt1>
      <a:dk2>
        <a:srgbClr val="7F7F7F"/>
      </a:dk2>
      <a:lt2>
        <a:srgbClr val="7F7F7F"/>
      </a:lt2>
      <a:accent1>
        <a:srgbClr val="0070C0"/>
      </a:accent1>
      <a:accent2>
        <a:srgbClr val="00B0F0"/>
      </a:accent2>
      <a:accent3>
        <a:srgbClr val="0070C0"/>
      </a:accent3>
      <a:accent4>
        <a:srgbClr val="00B0F0"/>
      </a:accent4>
      <a:accent5>
        <a:srgbClr val="0070C0"/>
      </a:accent5>
      <a:accent6>
        <a:srgbClr val="00B0F0"/>
      </a:accent6>
      <a:hlink>
        <a:srgbClr val="FFFFFF"/>
      </a:hlink>
      <a:folHlink>
        <a:srgbClr val="FFFFFF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8882</TotalTime>
  <Words>187</Words>
  <Application>Microsoft Macintosh PowerPoint</Application>
  <PresentationFormat>On-screen Show (16:9)</PresentationFormat>
  <Paragraphs>67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Times New Roman</vt:lpstr>
      <vt:lpstr>宋体</vt:lpstr>
      <vt:lpstr>幼圆</vt:lpstr>
      <vt:lpstr>微软雅黑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kingpub</dc:creator>
  <cp:keywords>plus206</cp:keywords>
  <cp:lastModifiedBy>Microsoft Office User</cp:lastModifiedBy>
  <cp:revision>994</cp:revision>
  <dcterms:created xsi:type="dcterms:W3CDTF">2015-04-24T01:01:13Z</dcterms:created>
  <dcterms:modified xsi:type="dcterms:W3CDTF">2017-12-02T16:13:47Z</dcterms:modified>
  <cp:category>plus206</cp:category>
</cp:coreProperties>
</file>